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327" r:id="rId2"/>
    <p:sldId id="328" r:id="rId3"/>
    <p:sldId id="329" r:id="rId4"/>
    <p:sldId id="330" r:id="rId5"/>
    <p:sldId id="331" r:id="rId6"/>
    <p:sldId id="332" r:id="rId7"/>
    <p:sldId id="333" r:id="rId8"/>
    <p:sldId id="334" r:id="rId9"/>
    <p:sldId id="335" r:id="rId10"/>
    <p:sldId id="336" r:id="rId11"/>
    <p:sldId id="337" r:id="rId12"/>
    <p:sldId id="338" r:id="rId13"/>
    <p:sldId id="339" r:id="rId14"/>
    <p:sldId id="340" r:id="rId15"/>
    <p:sldId id="341" r:id="rId16"/>
    <p:sldId id="342" r:id="rId17"/>
    <p:sldId id="343" r:id="rId18"/>
    <p:sldId id="344" r:id="rId19"/>
    <p:sldId id="345" r:id="rId20"/>
    <p:sldId id="346" r:id="rId21"/>
    <p:sldId id="347" r:id="rId22"/>
    <p:sldId id="348" r:id="rId23"/>
    <p:sldId id="349" r:id="rId24"/>
    <p:sldId id="350" r:id="rId25"/>
    <p:sldId id="351" r:id="rId26"/>
    <p:sldId id="352" r:id="rId27"/>
    <p:sldId id="353" r:id="rId28"/>
    <p:sldId id="354" r:id="rId29"/>
    <p:sldId id="355" r:id="rId30"/>
    <p:sldId id="356" r:id="rId31"/>
    <p:sldId id="357" r:id="rId32"/>
    <p:sldId id="358" r:id="rId33"/>
    <p:sldId id="359" r:id="rId34"/>
    <p:sldId id="360" r:id="rId35"/>
    <p:sldId id="312" r:id="rId36"/>
    <p:sldId id="313" r:id="rId37"/>
    <p:sldId id="314" r:id="rId38"/>
    <p:sldId id="315" r:id="rId39"/>
    <p:sldId id="316" r:id="rId40"/>
    <p:sldId id="317" r:id="rId41"/>
    <p:sldId id="318" r:id="rId42"/>
    <p:sldId id="319" r:id="rId43"/>
    <p:sldId id="320" r:id="rId44"/>
    <p:sldId id="321" r:id="rId45"/>
    <p:sldId id="322" r:id="rId46"/>
    <p:sldId id="323" r:id="rId47"/>
    <p:sldId id="324" r:id="rId48"/>
    <p:sldId id="325" r:id="rId49"/>
    <p:sldId id="326" r:id="rId50"/>
    <p:sldId id="256" r:id="rId51"/>
    <p:sldId id="258" r:id="rId52"/>
    <p:sldId id="304" r:id="rId53"/>
    <p:sldId id="303" r:id="rId54"/>
    <p:sldId id="305" r:id="rId55"/>
    <p:sldId id="307" r:id="rId56"/>
    <p:sldId id="308" r:id="rId57"/>
    <p:sldId id="361" r:id="rId58"/>
    <p:sldId id="298" r:id="rId59"/>
    <p:sldId id="297" r:id="rId60"/>
    <p:sldId id="309" r:id="rId61"/>
    <p:sldId id="310" r:id="rId62"/>
    <p:sldId id="281"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4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333333"/>
    <a:srgbClr val="0033CC"/>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94675" autoAdjust="0"/>
  </p:normalViewPr>
  <p:slideViewPr>
    <p:cSldViewPr snapToGrid="0">
      <p:cViewPr varScale="1">
        <p:scale>
          <a:sx n="81" d="100"/>
          <a:sy n="81" d="100"/>
        </p:scale>
        <p:origin x="-1008" y="-112"/>
      </p:cViewPr>
      <p:guideLst>
        <p:guide orient="horz" pos="2160"/>
        <p:guide pos="2496"/>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notesMaster" Target="notesMasters/notesMaster1.xml"/><Relationship Id="rId65" Type="http://schemas.openxmlformats.org/officeDocument/2006/relationships/printerSettings" Target="printerSettings/printerSettings1.bin"/><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5F0198-B584-4FCA-BDB4-25E2DBB06549}" type="datetimeFigureOut">
              <a:rPr lang="en-US" smtClean="0"/>
              <a:t>23.04.17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7106E0-0EAE-4AAB-BC62-81D4F1940F34}" type="slidenum">
              <a:rPr lang="en-US" smtClean="0"/>
              <a:t>‹#›</a:t>
            </a:fld>
            <a:endParaRPr lang="en-US" dirty="0"/>
          </a:p>
        </p:txBody>
      </p:sp>
    </p:spTree>
    <p:extLst>
      <p:ext uri="{BB962C8B-B14F-4D97-AF65-F5344CB8AC3E}">
        <p14:creationId xmlns:p14="http://schemas.microsoft.com/office/powerpoint/2010/main" val="743869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fld id="{FD93402E-EE49-4751-8BB6-F173075E743A}" type="datetime1">
              <a:rPr lang="en-US" smtClean="0"/>
              <a:t>23.04.17</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59771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7106E0-0EAE-4AAB-BC62-81D4F1940F34}" type="slidenum">
              <a:rPr lang="en-US" smtClean="0"/>
              <a:t>16</a:t>
            </a:fld>
            <a:endParaRPr lang="en-US" dirty="0"/>
          </a:p>
        </p:txBody>
      </p:sp>
    </p:spTree>
    <p:extLst>
      <p:ext uri="{BB962C8B-B14F-4D97-AF65-F5344CB8AC3E}">
        <p14:creationId xmlns:p14="http://schemas.microsoft.com/office/powerpoint/2010/main" val="2742719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7106E0-0EAE-4AAB-BC62-81D4F1940F34}" type="slidenum">
              <a:rPr lang="en-US" smtClean="0"/>
              <a:t>17</a:t>
            </a:fld>
            <a:endParaRPr lang="en-US" dirty="0"/>
          </a:p>
        </p:txBody>
      </p:sp>
    </p:spTree>
    <p:extLst>
      <p:ext uri="{BB962C8B-B14F-4D97-AF65-F5344CB8AC3E}">
        <p14:creationId xmlns:p14="http://schemas.microsoft.com/office/powerpoint/2010/main" val="1534370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7106E0-0EAE-4AAB-BC62-81D4F1940F34}" type="slidenum">
              <a:rPr lang="en-US" smtClean="0"/>
              <a:t>18</a:t>
            </a:fld>
            <a:endParaRPr lang="en-US" dirty="0"/>
          </a:p>
        </p:txBody>
      </p:sp>
    </p:spTree>
    <p:extLst>
      <p:ext uri="{BB962C8B-B14F-4D97-AF65-F5344CB8AC3E}">
        <p14:creationId xmlns:p14="http://schemas.microsoft.com/office/powerpoint/2010/main" val="614865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7106E0-0EAE-4AAB-BC62-81D4F1940F34}" type="slidenum">
              <a:rPr lang="en-US" smtClean="0"/>
              <a:t>19</a:t>
            </a:fld>
            <a:endParaRPr lang="en-US" dirty="0"/>
          </a:p>
        </p:txBody>
      </p:sp>
    </p:spTree>
    <p:extLst>
      <p:ext uri="{BB962C8B-B14F-4D97-AF65-F5344CB8AC3E}">
        <p14:creationId xmlns:p14="http://schemas.microsoft.com/office/powerpoint/2010/main" val="2390955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7106E0-0EAE-4AAB-BC62-81D4F1940F34}" type="slidenum">
              <a:rPr lang="en-US" smtClean="0"/>
              <a:t>20</a:t>
            </a:fld>
            <a:endParaRPr lang="en-US" dirty="0"/>
          </a:p>
        </p:txBody>
      </p:sp>
    </p:spTree>
    <p:extLst>
      <p:ext uri="{BB962C8B-B14F-4D97-AF65-F5344CB8AC3E}">
        <p14:creationId xmlns:p14="http://schemas.microsoft.com/office/powerpoint/2010/main" val="124486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7106E0-0EAE-4AAB-BC62-81D4F1940F34}" type="slidenum">
              <a:rPr lang="en-US" smtClean="0"/>
              <a:t>21</a:t>
            </a:fld>
            <a:endParaRPr lang="en-US" dirty="0"/>
          </a:p>
        </p:txBody>
      </p:sp>
    </p:spTree>
    <p:extLst>
      <p:ext uri="{BB962C8B-B14F-4D97-AF65-F5344CB8AC3E}">
        <p14:creationId xmlns:p14="http://schemas.microsoft.com/office/powerpoint/2010/main" val="1936202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7106E0-0EAE-4AAB-BC62-81D4F1940F34}" type="slidenum">
              <a:rPr lang="en-US" smtClean="0"/>
              <a:t>22</a:t>
            </a:fld>
            <a:endParaRPr lang="en-US" dirty="0"/>
          </a:p>
        </p:txBody>
      </p:sp>
    </p:spTree>
    <p:extLst>
      <p:ext uri="{BB962C8B-B14F-4D97-AF65-F5344CB8AC3E}">
        <p14:creationId xmlns:p14="http://schemas.microsoft.com/office/powerpoint/2010/main" val="3220239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7106E0-0EAE-4AAB-BC62-81D4F1940F34}" type="slidenum">
              <a:rPr lang="en-US" smtClean="0"/>
              <a:t>23</a:t>
            </a:fld>
            <a:endParaRPr lang="en-US" dirty="0"/>
          </a:p>
        </p:txBody>
      </p:sp>
    </p:spTree>
    <p:extLst>
      <p:ext uri="{BB962C8B-B14F-4D97-AF65-F5344CB8AC3E}">
        <p14:creationId xmlns:p14="http://schemas.microsoft.com/office/powerpoint/2010/main" val="2508514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7106E0-0EAE-4AAB-BC62-81D4F1940F34}" type="slidenum">
              <a:rPr lang="en-US" smtClean="0"/>
              <a:t>24</a:t>
            </a:fld>
            <a:endParaRPr lang="en-US" dirty="0"/>
          </a:p>
        </p:txBody>
      </p:sp>
    </p:spTree>
    <p:extLst>
      <p:ext uri="{BB962C8B-B14F-4D97-AF65-F5344CB8AC3E}">
        <p14:creationId xmlns:p14="http://schemas.microsoft.com/office/powerpoint/2010/main" val="4248924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7106E0-0EAE-4AAB-BC62-81D4F1940F34}" type="slidenum">
              <a:rPr lang="en-US" smtClean="0"/>
              <a:t>25</a:t>
            </a:fld>
            <a:endParaRPr lang="en-US" dirty="0"/>
          </a:p>
        </p:txBody>
      </p:sp>
    </p:spTree>
    <p:extLst>
      <p:ext uri="{BB962C8B-B14F-4D97-AF65-F5344CB8AC3E}">
        <p14:creationId xmlns:p14="http://schemas.microsoft.com/office/powerpoint/2010/main" val="1187301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15F0C-A7FE-417C-82E7-1F76A81278C8}" type="slidenum">
              <a:rPr lang="en-US" smtClean="0"/>
              <a:t>8</a:t>
            </a:fld>
            <a:endParaRPr lang="en-US"/>
          </a:p>
        </p:txBody>
      </p:sp>
    </p:spTree>
    <p:extLst>
      <p:ext uri="{BB962C8B-B14F-4D97-AF65-F5344CB8AC3E}">
        <p14:creationId xmlns:p14="http://schemas.microsoft.com/office/powerpoint/2010/main" val="36110517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7106E0-0EAE-4AAB-BC62-81D4F1940F34}" type="slidenum">
              <a:rPr lang="en-US" smtClean="0"/>
              <a:t>26</a:t>
            </a:fld>
            <a:endParaRPr lang="en-US" dirty="0"/>
          </a:p>
        </p:txBody>
      </p:sp>
    </p:spTree>
    <p:extLst>
      <p:ext uri="{BB962C8B-B14F-4D97-AF65-F5344CB8AC3E}">
        <p14:creationId xmlns:p14="http://schemas.microsoft.com/office/powerpoint/2010/main" val="29392798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7106E0-0EAE-4AAB-BC62-81D4F1940F34}" type="slidenum">
              <a:rPr lang="en-US" smtClean="0"/>
              <a:t>27</a:t>
            </a:fld>
            <a:endParaRPr lang="en-US" dirty="0"/>
          </a:p>
        </p:txBody>
      </p:sp>
    </p:spTree>
    <p:extLst>
      <p:ext uri="{BB962C8B-B14F-4D97-AF65-F5344CB8AC3E}">
        <p14:creationId xmlns:p14="http://schemas.microsoft.com/office/powerpoint/2010/main" val="2982974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7106E0-0EAE-4AAB-BC62-81D4F1940F34}" type="slidenum">
              <a:rPr lang="en-US" smtClean="0"/>
              <a:t>28</a:t>
            </a:fld>
            <a:endParaRPr lang="en-US" dirty="0"/>
          </a:p>
        </p:txBody>
      </p:sp>
    </p:spTree>
    <p:extLst>
      <p:ext uri="{BB962C8B-B14F-4D97-AF65-F5344CB8AC3E}">
        <p14:creationId xmlns:p14="http://schemas.microsoft.com/office/powerpoint/2010/main" val="3795893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7106E0-0EAE-4AAB-BC62-81D4F1940F34}" type="slidenum">
              <a:rPr lang="en-US" smtClean="0"/>
              <a:t>29</a:t>
            </a:fld>
            <a:endParaRPr lang="en-US" dirty="0"/>
          </a:p>
        </p:txBody>
      </p:sp>
    </p:spTree>
    <p:extLst>
      <p:ext uri="{BB962C8B-B14F-4D97-AF65-F5344CB8AC3E}">
        <p14:creationId xmlns:p14="http://schemas.microsoft.com/office/powerpoint/2010/main" val="5857310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7106E0-0EAE-4AAB-BC62-81D4F1940F34}" type="slidenum">
              <a:rPr lang="en-US" smtClean="0"/>
              <a:t>30</a:t>
            </a:fld>
            <a:endParaRPr lang="en-US" dirty="0"/>
          </a:p>
        </p:txBody>
      </p:sp>
    </p:spTree>
    <p:extLst>
      <p:ext uri="{BB962C8B-B14F-4D97-AF65-F5344CB8AC3E}">
        <p14:creationId xmlns:p14="http://schemas.microsoft.com/office/powerpoint/2010/main" val="3625349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7106E0-0EAE-4AAB-BC62-81D4F1940F34}" type="slidenum">
              <a:rPr lang="en-US" smtClean="0"/>
              <a:t>32</a:t>
            </a:fld>
            <a:endParaRPr lang="en-US" dirty="0"/>
          </a:p>
        </p:txBody>
      </p:sp>
    </p:spTree>
    <p:extLst>
      <p:ext uri="{BB962C8B-B14F-4D97-AF65-F5344CB8AC3E}">
        <p14:creationId xmlns:p14="http://schemas.microsoft.com/office/powerpoint/2010/main" val="29602257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fld id="{68A07C10-C0AA-43E7-874D-3B653F80D4DA}" type="datetime1">
              <a:rPr lang="en-US" smtClean="0"/>
              <a:t>23.04.17</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3146215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15F0C-A7FE-417C-82E7-1F76A81278C8}" type="slidenum">
              <a:rPr lang="en-US" smtClean="0"/>
              <a:t>34</a:t>
            </a:fld>
            <a:endParaRPr lang="en-US" dirty="0"/>
          </a:p>
        </p:txBody>
      </p:sp>
    </p:spTree>
    <p:extLst>
      <p:ext uri="{BB962C8B-B14F-4D97-AF65-F5344CB8AC3E}">
        <p14:creationId xmlns:p14="http://schemas.microsoft.com/office/powerpoint/2010/main" val="35876712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7106E0-0EAE-4AAB-BC62-81D4F1940F34}" type="slidenum">
              <a:rPr lang="en-US" smtClean="0"/>
              <a:t>37</a:t>
            </a:fld>
            <a:endParaRPr lang="en-US" dirty="0"/>
          </a:p>
        </p:txBody>
      </p:sp>
    </p:spTree>
    <p:extLst>
      <p:ext uri="{BB962C8B-B14F-4D97-AF65-F5344CB8AC3E}">
        <p14:creationId xmlns:p14="http://schemas.microsoft.com/office/powerpoint/2010/main" val="27677205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0"/>
          </p:nvPr>
        </p:nvSpPr>
        <p:spPr/>
        <p:txBody>
          <a:bodyPr/>
          <a:lstStyle/>
          <a:p>
            <a:fld id="{68A07C10-C0AA-43E7-874D-3B653F80D4DA}" type="datetime1">
              <a:rPr lang="en-US" smtClean="0"/>
              <a:t>23.04.17</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22193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215F0C-A7FE-417C-82E7-1F76A81278C8}" type="slidenum">
              <a:rPr lang="en-US" smtClean="0"/>
              <a:t>9</a:t>
            </a:fld>
            <a:endParaRPr lang="en-US"/>
          </a:p>
        </p:txBody>
      </p:sp>
    </p:spTree>
    <p:extLst>
      <p:ext uri="{BB962C8B-B14F-4D97-AF65-F5344CB8AC3E}">
        <p14:creationId xmlns:p14="http://schemas.microsoft.com/office/powerpoint/2010/main" val="721164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15F0C-A7FE-417C-82E7-1F76A81278C8}" type="slidenum">
              <a:rPr lang="en-US" smtClean="0"/>
              <a:t>49</a:t>
            </a:fld>
            <a:endParaRPr lang="en-US" dirty="0"/>
          </a:p>
        </p:txBody>
      </p:sp>
    </p:spTree>
    <p:extLst>
      <p:ext uri="{BB962C8B-B14F-4D97-AF65-F5344CB8AC3E}">
        <p14:creationId xmlns:p14="http://schemas.microsoft.com/office/powerpoint/2010/main" val="6206623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15F0C-A7FE-417C-82E7-1F76A81278C8}" type="slidenum">
              <a:rPr lang="en-US" smtClean="0"/>
              <a:t>62</a:t>
            </a:fld>
            <a:endParaRPr lang="en-US" dirty="0"/>
          </a:p>
        </p:txBody>
      </p:sp>
    </p:spTree>
    <p:extLst>
      <p:ext uri="{BB962C8B-B14F-4D97-AF65-F5344CB8AC3E}">
        <p14:creationId xmlns:p14="http://schemas.microsoft.com/office/powerpoint/2010/main" val="4180435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0"/>
          </p:nvPr>
        </p:nvSpPr>
        <p:spPr/>
        <p:txBody>
          <a:bodyPr/>
          <a:lstStyle/>
          <a:p>
            <a:fld id="{68A07C10-C0AA-43E7-874D-3B653F80D4DA}" type="datetime1">
              <a:rPr lang="en-US" smtClean="0"/>
              <a:t>23.04.17</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76735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215F0C-A7FE-417C-82E7-1F76A81278C8}" type="slidenum">
              <a:rPr lang="en-US" smtClean="0"/>
              <a:t>11</a:t>
            </a:fld>
            <a:endParaRPr lang="en-US"/>
          </a:p>
        </p:txBody>
      </p:sp>
    </p:spTree>
    <p:extLst>
      <p:ext uri="{BB962C8B-B14F-4D97-AF65-F5344CB8AC3E}">
        <p14:creationId xmlns:p14="http://schemas.microsoft.com/office/powerpoint/2010/main" val="2576759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7106E0-0EAE-4AAB-BC62-81D4F1940F34}" type="slidenum">
              <a:rPr lang="en-US" smtClean="0"/>
              <a:t>12</a:t>
            </a:fld>
            <a:endParaRPr lang="en-US" dirty="0"/>
          </a:p>
        </p:txBody>
      </p:sp>
    </p:spTree>
    <p:extLst>
      <p:ext uri="{BB962C8B-B14F-4D97-AF65-F5344CB8AC3E}">
        <p14:creationId xmlns:p14="http://schemas.microsoft.com/office/powerpoint/2010/main" val="2827314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7106E0-0EAE-4AAB-BC62-81D4F1940F34}" type="slidenum">
              <a:rPr lang="en-US" smtClean="0"/>
              <a:t>13</a:t>
            </a:fld>
            <a:endParaRPr lang="en-US" dirty="0"/>
          </a:p>
        </p:txBody>
      </p:sp>
    </p:spTree>
    <p:extLst>
      <p:ext uri="{BB962C8B-B14F-4D97-AF65-F5344CB8AC3E}">
        <p14:creationId xmlns:p14="http://schemas.microsoft.com/office/powerpoint/2010/main" val="4065560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7106E0-0EAE-4AAB-BC62-81D4F1940F34}" type="slidenum">
              <a:rPr lang="en-US" smtClean="0"/>
              <a:t>14</a:t>
            </a:fld>
            <a:endParaRPr lang="en-US" dirty="0"/>
          </a:p>
        </p:txBody>
      </p:sp>
    </p:spTree>
    <p:extLst>
      <p:ext uri="{BB962C8B-B14F-4D97-AF65-F5344CB8AC3E}">
        <p14:creationId xmlns:p14="http://schemas.microsoft.com/office/powerpoint/2010/main" val="3634243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7106E0-0EAE-4AAB-BC62-81D4F1940F34}" type="slidenum">
              <a:rPr lang="en-US" smtClean="0"/>
              <a:t>15</a:t>
            </a:fld>
            <a:endParaRPr lang="en-US" dirty="0"/>
          </a:p>
        </p:txBody>
      </p:sp>
    </p:spTree>
    <p:extLst>
      <p:ext uri="{BB962C8B-B14F-4D97-AF65-F5344CB8AC3E}">
        <p14:creationId xmlns:p14="http://schemas.microsoft.com/office/powerpoint/2010/main" val="913050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3000ADE-489F-4217-A4DA-CBE4CB7F00E0}" type="datetimeFigureOut">
              <a:rPr lang="en-US" smtClean="0"/>
              <a:t>23.04.17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F13A20-9F3F-4CC5-B59B-81F9E5333420}" type="slidenum">
              <a:rPr lang="en-US" smtClean="0"/>
              <a:t>‹#›</a:t>
            </a:fld>
            <a:endParaRPr lang="en-US" dirty="0"/>
          </a:p>
        </p:txBody>
      </p:sp>
    </p:spTree>
    <p:extLst>
      <p:ext uri="{BB962C8B-B14F-4D97-AF65-F5344CB8AC3E}">
        <p14:creationId xmlns:p14="http://schemas.microsoft.com/office/powerpoint/2010/main" val="4239112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000ADE-489F-4217-A4DA-CBE4CB7F00E0}" type="datetimeFigureOut">
              <a:rPr lang="en-US" smtClean="0"/>
              <a:t>23.04.17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F13A20-9F3F-4CC5-B59B-81F9E5333420}" type="slidenum">
              <a:rPr lang="en-US" smtClean="0"/>
              <a:t>‹#›</a:t>
            </a:fld>
            <a:endParaRPr lang="en-US" dirty="0"/>
          </a:p>
        </p:txBody>
      </p:sp>
    </p:spTree>
    <p:extLst>
      <p:ext uri="{BB962C8B-B14F-4D97-AF65-F5344CB8AC3E}">
        <p14:creationId xmlns:p14="http://schemas.microsoft.com/office/powerpoint/2010/main" val="938950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000ADE-489F-4217-A4DA-CBE4CB7F00E0}" type="datetimeFigureOut">
              <a:rPr lang="en-US" smtClean="0"/>
              <a:t>23.04.17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F13A20-9F3F-4CC5-B59B-81F9E5333420}" type="slidenum">
              <a:rPr lang="en-US" smtClean="0"/>
              <a:t>‹#›</a:t>
            </a:fld>
            <a:endParaRPr lang="en-US" dirty="0"/>
          </a:p>
        </p:txBody>
      </p:sp>
    </p:spTree>
    <p:extLst>
      <p:ext uri="{BB962C8B-B14F-4D97-AF65-F5344CB8AC3E}">
        <p14:creationId xmlns:p14="http://schemas.microsoft.com/office/powerpoint/2010/main" val="3617537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143000"/>
            <a:ext cx="7543800" cy="1143000"/>
          </a:xfrm>
        </p:spPr>
        <p:txBody>
          <a:bodyPr/>
          <a:lstStyle/>
          <a:p>
            <a:r>
              <a:rPr lang="en-US" dirty="0"/>
              <a:t>Click to edit Master title style</a:t>
            </a:r>
          </a:p>
        </p:txBody>
      </p:sp>
      <p:sp>
        <p:nvSpPr>
          <p:cNvPr id="3" name="Content Placeholder 2"/>
          <p:cNvSpPr>
            <a:spLocks noGrp="1"/>
          </p:cNvSpPr>
          <p:nvPr>
            <p:ph idx="1"/>
          </p:nvPr>
        </p:nvSpPr>
        <p:spPr>
          <a:xfrm>
            <a:off x="762000" y="2514600"/>
            <a:ext cx="7543800" cy="3611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3000ADE-489F-4217-A4DA-CBE4CB7F00E0}" type="datetimeFigureOut">
              <a:rPr lang="en-US" smtClean="0"/>
              <a:t>23.04.17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F13A20-9F3F-4CC5-B59B-81F9E5333420}" type="slidenum">
              <a:rPr lang="en-US" smtClean="0"/>
              <a:t>‹#›</a:t>
            </a:fld>
            <a:endParaRPr lang="en-US" dirty="0"/>
          </a:p>
        </p:txBody>
      </p:sp>
    </p:spTree>
    <p:extLst>
      <p:ext uri="{BB962C8B-B14F-4D97-AF65-F5344CB8AC3E}">
        <p14:creationId xmlns:p14="http://schemas.microsoft.com/office/powerpoint/2010/main" val="2164056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000ADE-489F-4217-A4DA-CBE4CB7F00E0}" type="datetimeFigureOut">
              <a:rPr lang="en-US" smtClean="0"/>
              <a:t>23.04.17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F13A20-9F3F-4CC5-B59B-81F9E5333420}" type="slidenum">
              <a:rPr lang="en-US" smtClean="0"/>
              <a:t>‹#›</a:t>
            </a:fld>
            <a:endParaRPr lang="en-US" dirty="0"/>
          </a:p>
        </p:txBody>
      </p:sp>
    </p:spTree>
    <p:extLst>
      <p:ext uri="{BB962C8B-B14F-4D97-AF65-F5344CB8AC3E}">
        <p14:creationId xmlns:p14="http://schemas.microsoft.com/office/powerpoint/2010/main" val="278648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000ADE-489F-4217-A4DA-CBE4CB7F00E0}" type="datetimeFigureOut">
              <a:rPr lang="en-US" smtClean="0"/>
              <a:t>23.04.17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F13A20-9F3F-4CC5-B59B-81F9E5333420}" type="slidenum">
              <a:rPr lang="en-US" smtClean="0"/>
              <a:t>‹#›</a:t>
            </a:fld>
            <a:endParaRPr lang="en-US" dirty="0"/>
          </a:p>
        </p:txBody>
      </p:sp>
    </p:spTree>
    <p:extLst>
      <p:ext uri="{BB962C8B-B14F-4D97-AF65-F5344CB8AC3E}">
        <p14:creationId xmlns:p14="http://schemas.microsoft.com/office/powerpoint/2010/main" val="3789325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000ADE-489F-4217-A4DA-CBE4CB7F00E0}" type="datetimeFigureOut">
              <a:rPr lang="en-US" smtClean="0"/>
              <a:t>23.04.17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F13A20-9F3F-4CC5-B59B-81F9E5333420}" type="slidenum">
              <a:rPr lang="en-US" smtClean="0"/>
              <a:t>‹#›</a:t>
            </a:fld>
            <a:endParaRPr lang="en-US" dirty="0"/>
          </a:p>
        </p:txBody>
      </p:sp>
    </p:spTree>
    <p:extLst>
      <p:ext uri="{BB962C8B-B14F-4D97-AF65-F5344CB8AC3E}">
        <p14:creationId xmlns:p14="http://schemas.microsoft.com/office/powerpoint/2010/main" val="206146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000ADE-489F-4217-A4DA-CBE4CB7F00E0}" type="datetimeFigureOut">
              <a:rPr lang="en-US" smtClean="0"/>
              <a:t>23.04.17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F13A20-9F3F-4CC5-B59B-81F9E5333420}" type="slidenum">
              <a:rPr lang="en-US" smtClean="0"/>
              <a:t>‹#›</a:t>
            </a:fld>
            <a:endParaRPr lang="en-US" dirty="0"/>
          </a:p>
        </p:txBody>
      </p:sp>
    </p:spTree>
    <p:extLst>
      <p:ext uri="{BB962C8B-B14F-4D97-AF65-F5344CB8AC3E}">
        <p14:creationId xmlns:p14="http://schemas.microsoft.com/office/powerpoint/2010/main" val="699799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000ADE-489F-4217-A4DA-CBE4CB7F00E0}" type="datetimeFigureOut">
              <a:rPr lang="en-US" smtClean="0"/>
              <a:t>23.04.17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F13A20-9F3F-4CC5-B59B-81F9E5333420}" type="slidenum">
              <a:rPr lang="en-US" smtClean="0"/>
              <a:t>‹#›</a:t>
            </a:fld>
            <a:endParaRPr lang="en-US" dirty="0"/>
          </a:p>
        </p:txBody>
      </p:sp>
    </p:spTree>
    <p:extLst>
      <p:ext uri="{BB962C8B-B14F-4D97-AF65-F5344CB8AC3E}">
        <p14:creationId xmlns:p14="http://schemas.microsoft.com/office/powerpoint/2010/main" val="993067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000ADE-489F-4217-A4DA-CBE4CB7F00E0}" type="datetimeFigureOut">
              <a:rPr lang="en-US" smtClean="0"/>
              <a:t>23.04.17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F13A20-9F3F-4CC5-B59B-81F9E5333420}" type="slidenum">
              <a:rPr lang="en-US" smtClean="0"/>
              <a:t>‹#›</a:t>
            </a:fld>
            <a:endParaRPr lang="en-US" dirty="0"/>
          </a:p>
        </p:txBody>
      </p:sp>
    </p:spTree>
    <p:extLst>
      <p:ext uri="{BB962C8B-B14F-4D97-AF65-F5344CB8AC3E}">
        <p14:creationId xmlns:p14="http://schemas.microsoft.com/office/powerpoint/2010/main" val="3765158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000ADE-489F-4217-A4DA-CBE4CB7F00E0}" type="datetimeFigureOut">
              <a:rPr lang="en-US" smtClean="0"/>
              <a:t>23.04.17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F13A20-9F3F-4CC5-B59B-81F9E5333420}" type="slidenum">
              <a:rPr lang="en-US" smtClean="0"/>
              <a:t>‹#›</a:t>
            </a:fld>
            <a:endParaRPr lang="en-US" dirty="0"/>
          </a:p>
        </p:txBody>
      </p:sp>
    </p:spTree>
    <p:extLst>
      <p:ext uri="{BB962C8B-B14F-4D97-AF65-F5344CB8AC3E}">
        <p14:creationId xmlns:p14="http://schemas.microsoft.com/office/powerpoint/2010/main" val="55389924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000ADE-489F-4217-A4DA-CBE4CB7F00E0}" type="datetimeFigureOut">
              <a:rPr lang="en-US" smtClean="0"/>
              <a:t>23.04.17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13A20-9F3F-4CC5-B59B-81F9E5333420}" type="slidenum">
              <a:rPr lang="en-US" smtClean="0"/>
              <a:t>‹#›</a:t>
            </a:fld>
            <a:endParaRPr lang="en-US" dirty="0"/>
          </a:p>
        </p:txBody>
      </p:sp>
      <p:pic>
        <p:nvPicPr>
          <p:cNvPr id="13" name="Picture 12"/>
          <p:cNvPicPr>
            <a:picLocks noChangeAspect="1"/>
          </p:cNvPicPr>
          <p:nvPr userDrawn="1"/>
        </p:nvPicPr>
        <p:blipFill rotWithShape="1">
          <a:blip r:embed="rId13" cstate="print">
            <a:extLst>
              <a:ext uri="{28A0092B-C50C-407E-A947-70E740481C1C}">
                <a14:useLocalDpi xmlns:a14="http://schemas.microsoft.com/office/drawing/2010/main" val="0"/>
              </a:ext>
            </a:extLst>
          </a:blip>
          <a:srcRect l="14007"/>
          <a:stretch/>
        </p:blipFill>
        <p:spPr>
          <a:xfrm flipH="1">
            <a:off x="0" y="0"/>
            <a:ext cx="9144000" cy="6858000"/>
          </a:xfrm>
          <a:prstGeom prst="rect">
            <a:avLst/>
          </a:prstGeom>
        </p:spPr>
      </p:pic>
      <p:sp>
        <p:nvSpPr>
          <p:cNvPr id="14" name="Rectangle 13"/>
          <p:cNvSpPr/>
          <p:nvPr userDrawn="1"/>
        </p:nvSpPr>
        <p:spPr>
          <a:xfrm>
            <a:off x="266700" y="238124"/>
            <a:ext cx="8620125" cy="6376987"/>
          </a:xfrm>
          <a:prstGeom prst="rect">
            <a:avLst/>
          </a:prstGeom>
          <a:solidFill>
            <a:schemeClr val="bg1"/>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019925" y="357644"/>
            <a:ext cx="1691640" cy="594093"/>
          </a:xfrm>
          <a:prstGeom prst="rect">
            <a:avLst/>
          </a:prstGeom>
        </p:spPr>
      </p:pic>
    </p:spTree>
    <p:extLst>
      <p:ext uri="{BB962C8B-B14F-4D97-AF65-F5344CB8AC3E}">
        <p14:creationId xmlns:p14="http://schemas.microsoft.com/office/powerpoint/2010/main" val="1214484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14.pn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hyperlink" Target="http://www.nutrigenticresearch.org/" TargetMode="External"/><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4.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hyperlink" Target="http://www.dnasupplementation.com/" TargetMode="External"/><Relationship Id="rId5" Type="http://schemas.openxmlformats.org/officeDocument/2006/relationships/hyperlink" Target="mailto:yvonnel@dnasupplementation.com" TargetMode="External"/><Relationship Id="rId6" Type="http://schemas.openxmlformats.org/officeDocument/2006/relationships/hyperlink" Target="mailto:ellens@tolhealth.com" TargetMode="External"/><Relationship Id="rId7" Type="http://schemas.openxmlformats.org/officeDocument/2006/relationships/hyperlink" Target="http://www.gettoknowyourdna.com/" TargetMode="External"/><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1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49.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hyperlink" Target="http://www.dnasupplementation.com/" TargetMode="External"/><Relationship Id="rId5" Type="http://schemas.openxmlformats.org/officeDocument/2006/relationships/hyperlink" Target="mailto:yvonnel@dnasupplementation.com" TargetMode="External"/><Relationship Id="rId6" Type="http://schemas.openxmlformats.org/officeDocument/2006/relationships/hyperlink" Target="mailto:ellens@tolhealth.com" TargetMode="External"/><Relationship Id="rId7" Type="http://schemas.openxmlformats.org/officeDocument/2006/relationships/hyperlink" Target="http://www.gettoknowyourdna.com/" TargetMode="External"/><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hyperlink" Target="http://www.hightechhealth.com/"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62.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hyperlink" Target="http://www.dnasupplementation.com/" TargetMode="External"/><Relationship Id="rId5" Type="http://schemas.openxmlformats.org/officeDocument/2006/relationships/hyperlink" Target="mailto:yvonnel@dnasupplementation.com" TargetMode="External"/><Relationship Id="rId6" Type="http://schemas.openxmlformats.org/officeDocument/2006/relationships/hyperlink" Target="mailto:ellens@tolhealth.com" TargetMode="External"/><Relationship Id="rId7" Type="http://schemas.openxmlformats.org/officeDocument/2006/relationships/hyperlink" Target="http://www.gettoknowyourdna.com/" TargetMode="External"/><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9144000" cy="6858000"/>
            <a:chOff x="0" y="0"/>
            <a:chExt cx="9144000" cy="685800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4007"/>
            <a:stretch/>
          </p:blipFill>
          <p:spPr>
            <a:xfrm flipH="1">
              <a:off x="0" y="0"/>
              <a:ext cx="9144000" cy="6858000"/>
            </a:xfrm>
            <a:prstGeom prst="rect">
              <a:avLst/>
            </a:prstGeom>
          </p:spPr>
        </p:pic>
        <p:sp>
          <p:nvSpPr>
            <p:cNvPr id="6" name="Rectangle 5"/>
            <p:cNvSpPr/>
            <p:nvPr/>
          </p:nvSpPr>
          <p:spPr>
            <a:xfrm>
              <a:off x="4876800" y="0"/>
              <a:ext cx="3733800" cy="5486400"/>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4971770" y="1885194"/>
              <a:ext cx="3410230" cy="3231654"/>
            </a:xfrm>
            <a:prstGeom prst="rect">
              <a:avLst/>
            </a:prstGeom>
            <a:noFill/>
          </p:spPr>
          <p:txBody>
            <a:bodyPr wrap="square" rtlCol="0">
              <a:spAutoFit/>
            </a:bodyPr>
            <a:lstStyle/>
            <a:p>
              <a:r>
                <a:rPr lang="en-US" sz="2800" i="1" dirty="0" smtClean="0">
                  <a:latin typeface="AvenirNext LT Pro Medium" pitchFamily="34" charset="0"/>
                </a:rPr>
                <a:t>Introduction </a:t>
              </a:r>
              <a:r>
                <a:rPr lang="en-US" sz="2800" i="1" dirty="0">
                  <a:latin typeface="AvenirNext LT Pro Medium" pitchFamily="34" charset="0"/>
                </a:rPr>
                <a:t>to Genetics and </a:t>
              </a:r>
              <a:r>
                <a:rPr lang="en-US" sz="2800" i="1" dirty="0" smtClean="0">
                  <a:latin typeface="AvenirNext LT Pro Medium" pitchFamily="34" charset="0"/>
                </a:rPr>
                <a:t/>
              </a:r>
              <a:br>
                <a:rPr lang="en-US" sz="2800" i="1" dirty="0" smtClean="0">
                  <a:latin typeface="AvenirNext LT Pro Medium" pitchFamily="34" charset="0"/>
                </a:rPr>
              </a:br>
              <a:r>
                <a:rPr lang="en-US" sz="2800" i="1" dirty="0" smtClean="0">
                  <a:latin typeface="AvenirNext LT Pro Medium" pitchFamily="34" charset="0"/>
                </a:rPr>
                <a:t>Lyme </a:t>
              </a:r>
              <a:r>
                <a:rPr lang="en-US" sz="2800" i="1" dirty="0">
                  <a:latin typeface="AvenirNext LT Pro Medium" pitchFamily="34" charset="0"/>
                </a:rPr>
                <a:t>Disease</a:t>
              </a:r>
            </a:p>
            <a:p>
              <a:r>
                <a:rPr lang="en-US" sz="2400" i="1" dirty="0">
                  <a:latin typeface="AvenirNext LT Pro Medium" pitchFamily="34" charset="0"/>
                </a:rPr>
                <a:t>Oslo, Norway</a:t>
              </a:r>
            </a:p>
            <a:p>
              <a:r>
                <a:rPr lang="en-US" i="1" dirty="0">
                  <a:latin typeface="AvenirNext LT Pro Medium" pitchFamily="34" charset="0"/>
                </a:rPr>
                <a:t>A</a:t>
              </a:r>
              <a:r>
                <a:rPr lang="en-US" sz="1400" i="1" dirty="0">
                  <a:latin typeface="AvenirNext LT Pro Medium" pitchFamily="34" charset="0"/>
                </a:rPr>
                <a:t>pril </a:t>
              </a:r>
              <a:r>
                <a:rPr lang="en-US" sz="1400" i="1" dirty="0" smtClean="0">
                  <a:latin typeface="AvenirNext LT Pro Medium" pitchFamily="34" charset="0"/>
                </a:rPr>
                <a:t>24,2017</a:t>
              </a:r>
              <a:r>
                <a:rPr lang="en-US" sz="2400" i="1" dirty="0" smtClean="0">
                  <a:latin typeface="AvenirNext LT Pro Regular" pitchFamily="34" charset="0"/>
                </a:rPr>
                <a:t/>
              </a:r>
              <a:br>
                <a:rPr lang="en-US" sz="2400" i="1" dirty="0" smtClean="0">
                  <a:latin typeface="AvenirNext LT Pro Regular" pitchFamily="34" charset="0"/>
                </a:rPr>
              </a:br>
              <a:endParaRPr lang="en-US" sz="1000" i="1" dirty="0">
                <a:latin typeface="AvenirNext LT Pro Regular" pitchFamily="34" charset="0"/>
              </a:endParaRPr>
            </a:p>
            <a:p>
              <a:r>
                <a:rPr lang="en-US" sz="2000" i="1" dirty="0">
                  <a:solidFill>
                    <a:srgbClr val="4D4D4D"/>
                  </a:solidFill>
                  <a:latin typeface="AvenirNext LT Pro Regular" pitchFamily="34" charset="0"/>
                </a:rPr>
                <a:t>Robert Miller, CTN</a:t>
              </a:r>
            </a:p>
            <a:p>
              <a:r>
                <a:rPr lang="en-US" sz="1600" i="1" dirty="0">
                  <a:solidFill>
                    <a:srgbClr val="4D4D4D"/>
                  </a:solidFill>
                  <a:latin typeface="AvenirNext LT Pro Regular" pitchFamily="34" charset="0"/>
                </a:rPr>
                <a:t>Certified Traditional Naturopath</a:t>
              </a:r>
            </a:p>
            <a:p>
              <a:r>
                <a:rPr lang="en-US" sz="1600" i="1" dirty="0">
                  <a:solidFill>
                    <a:srgbClr val="4D4D4D"/>
                  </a:solidFill>
                  <a:latin typeface="AvenirNext LT Pro Regular" pitchFamily="34" charset="0"/>
                </a:rPr>
                <a:t>Founder &amp; President</a:t>
              </a:r>
            </a:p>
            <a:p>
              <a:r>
                <a:rPr lang="en-US" sz="1600" i="1" dirty="0">
                  <a:solidFill>
                    <a:srgbClr val="4D4D4D"/>
                  </a:solidFill>
                  <a:latin typeface="AvenirNext LT Pro Regular" pitchFamily="34" charset="0"/>
                </a:rPr>
                <a:t>NutriGenetic Research </a:t>
              </a:r>
              <a:r>
                <a:rPr lang="en-US" sz="1600" i="1" dirty="0" smtClean="0">
                  <a:solidFill>
                    <a:srgbClr val="4D4D4D"/>
                  </a:solidFill>
                  <a:latin typeface="AvenirNext LT Pro Regular" pitchFamily="34" charset="0"/>
                </a:rPr>
                <a:t>Institute</a:t>
              </a:r>
              <a:endParaRPr lang="en-US" sz="1600" i="1" dirty="0">
                <a:solidFill>
                  <a:srgbClr val="4D4D4D"/>
                </a:solidFill>
                <a:latin typeface="AvenirNext LT Pro Regular" pitchFamily="34" charset="0"/>
              </a:endParaRPr>
            </a:p>
          </p:txBody>
        </p:sp>
        <p:cxnSp>
          <p:nvCxnSpPr>
            <p:cNvPr id="10" name="Straight Connector 9"/>
            <p:cNvCxnSpPr/>
            <p:nvPr/>
          </p:nvCxnSpPr>
          <p:spPr>
            <a:xfrm>
              <a:off x="5029200" y="3932832"/>
              <a:ext cx="2958860" cy="0"/>
            </a:xfrm>
            <a:prstGeom prst="line">
              <a:avLst/>
            </a:prstGeom>
            <a:ln w="19050">
              <a:solidFill>
                <a:srgbClr val="339966"/>
              </a:solidFill>
              <a:prstDash val="sysDot"/>
            </a:ln>
          </p:spPr>
          <p:style>
            <a:lnRef idx="1">
              <a:schemeClr val="accent3"/>
            </a:lnRef>
            <a:fillRef idx="0">
              <a:schemeClr val="accent3"/>
            </a:fillRef>
            <a:effectRef idx="0">
              <a:schemeClr val="accent3"/>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5004619" y="5309882"/>
              <a:ext cx="3453581" cy="100318"/>
            </a:xfrm>
            <a:prstGeom prst="rect">
              <a:avLst/>
            </a:prstGeom>
          </p:spPr>
        </p:pic>
      </p:gr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5727" y="395228"/>
            <a:ext cx="3320415" cy="1166109"/>
          </a:xfrm>
          <a:prstGeom prst="rect">
            <a:avLst/>
          </a:prstGeom>
        </p:spPr>
      </p:pic>
    </p:spTree>
    <p:extLst>
      <p:ext uri="{BB962C8B-B14F-4D97-AF65-F5344CB8AC3E}">
        <p14:creationId xmlns:p14="http://schemas.microsoft.com/office/powerpoint/2010/main" val="3622854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4800" y="228600"/>
            <a:ext cx="20574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2628" y="76200"/>
            <a:ext cx="9141372" cy="6705600"/>
            <a:chOff x="2628" y="76200"/>
            <a:chExt cx="9144000" cy="6695328"/>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8" y="76200"/>
              <a:ext cx="9144000" cy="6695328"/>
            </a:xfrm>
            <a:prstGeom prst="rect">
              <a:avLst/>
            </a:prstGeom>
          </p:spPr>
        </p:pic>
        <p:pic>
          <p:nvPicPr>
            <p:cNvPr id="8" name="Picture 7"/>
            <p:cNvPicPr>
              <a:picLocks noChangeAspect="1"/>
            </p:cNvPicPr>
            <p:nvPr/>
          </p:nvPicPr>
          <p:blipFill>
            <a:blip r:embed="rId4"/>
            <a:stretch>
              <a:fillRect/>
            </a:stretch>
          </p:blipFill>
          <p:spPr>
            <a:xfrm>
              <a:off x="304800" y="152400"/>
              <a:ext cx="2088682" cy="1524000"/>
            </a:xfrm>
            <a:prstGeom prst="rect">
              <a:avLst/>
            </a:prstGeom>
          </p:spPr>
        </p:pic>
      </p:grpSp>
      <p:pic>
        <p:nvPicPr>
          <p:cNvPr id="7" name="Picture 6"/>
          <p:cNvPicPr>
            <a:picLocks noChangeAspect="1"/>
          </p:cNvPicPr>
          <p:nvPr/>
        </p:nvPicPr>
        <p:blipFill>
          <a:blip r:embed="rId5"/>
          <a:stretch>
            <a:fillRect/>
          </a:stretch>
        </p:blipFill>
        <p:spPr>
          <a:xfrm>
            <a:off x="7696200" y="6248400"/>
            <a:ext cx="1137046" cy="399039"/>
          </a:xfrm>
          <a:prstGeom prst="rect">
            <a:avLst/>
          </a:prstGeom>
        </p:spPr>
      </p:pic>
    </p:spTree>
    <p:extLst>
      <p:ext uri="{BB962C8B-B14F-4D97-AF65-F5344CB8AC3E}">
        <p14:creationId xmlns:p14="http://schemas.microsoft.com/office/powerpoint/2010/main" val="326507544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1" y="581527"/>
            <a:ext cx="6076950" cy="1356360"/>
          </a:xfrm>
        </p:spPr>
        <p:txBody>
          <a:bodyPr/>
          <a:lstStyle/>
          <a:p>
            <a:pPr algn="l"/>
            <a:r>
              <a:rPr lang="en-US" dirty="0">
                <a:solidFill>
                  <a:schemeClr val="tx2">
                    <a:lumMod val="60000"/>
                    <a:lumOff val="40000"/>
                  </a:schemeClr>
                </a:solidFill>
                <a:latin typeface="+mn-lt"/>
              </a:rPr>
              <a:t>Summary</a:t>
            </a:r>
          </a:p>
        </p:txBody>
      </p:sp>
      <p:sp>
        <p:nvSpPr>
          <p:cNvPr id="3" name="Content Placeholder 2"/>
          <p:cNvSpPr>
            <a:spLocks noGrp="1"/>
          </p:cNvSpPr>
          <p:nvPr>
            <p:ph idx="1"/>
          </p:nvPr>
        </p:nvSpPr>
        <p:spPr>
          <a:xfrm>
            <a:off x="857251" y="1828800"/>
            <a:ext cx="7404653" cy="4038600"/>
          </a:xfrm>
        </p:spPr>
        <p:txBody>
          <a:bodyPr>
            <a:noAutofit/>
          </a:bodyPr>
          <a:lstStyle/>
          <a:p>
            <a:pPr>
              <a:buBlip>
                <a:blip r:embed="rId3"/>
              </a:buBlip>
            </a:pPr>
            <a:r>
              <a:rPr lang="en-US" sz="2200" dirty="0">
                <a:latin typeface="Calibri" panose="020F0502020204030204" pitchFamily="34" charset="0"/>
              </a:rPr>
              <a:t>Thousands of reactions occur per second to make our mind and body work</a:t>
            </a:r>
          </a:p>
          <a:p>
            <a:pPr>
              <a:buBlip>
                <a:blip r:embed="rId3"/>
              </a:buBlip>
            </a:pPr>
            <a:r>
              <a:rPr lang="en-US" sz="2200" dirty="0">
                <a:latin typeface="Calibri" panose="020F0502020204030204" pitchFamily="34" charset="0"/>
              </a:rPr>
              <a:t>DNA are the instructions on how to make the enzymes that turn A into B</a:t>
            </a:r>
          </a:p>
          <a:p>
            <a:pPr>
              <a:buBlip>
                <a:blip r:embed="rId3"/>
              </a:buBlip>
            </a:pPr>
            <a:r>
              <a:rPr lang="en-US" sz="2200" dirty="0">
                <a:latin typeface="Calibri" panose="020F0502020204030204" pitchFamily="34" charset="0"/>
              </a:rPr>
              <a:t>SNPs in the DNA (inherited) or lack of cofactors can impede the reactions, resulting in dysfunction</a:t>
            </a:r>
          </a:p>
          <a:p>
            <a:pPr>
              <a:buBlip>
                <a:blip r:embed="rId3"/>
              </a:buBlip>
            </a:pPr>
            <a:r>
              <a:rPr lang="en-US" sz="2200" dirty="0">
                <a:latin typeface="Calibri" panose="020F0502020204030204" pitchFamily="34" charset="0"/>
              </a:rPr>
              <a:t>Finding the SNPs, and understanding gene function, can allow you to create a plan to compensate for the inherited deficiencies </a:t>
            </a:r>
          </a:p>
        </p:txBody>
      </p:sp>
    </p:spTree>
    <p:extLst>
      <p:ext uri="{BB962C8B-B14F-4D97-AF65-F5344CB8AC3E}">
        <p14:creationId xmlns:p14="http://schemas.microsoft.com/office/powerpoint/2010/main" val="71316262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27304"/>
            <a:ext cx="7162800" cy="1143000"/>
          </a:xfrm>
        </p:spPr>
        <p:txBody>
          <a:bodyPr>
            <a:normAutofit/>
          </a:bodyPr>
          <a:lstStyle/>
          <a:p>
            <a:pPr algn="l"/>
            <a:r>
              <a:rPr lang="en-US" sz="4000" dirty="0">
                <a:solidFill>
                  <a:schemeClr val="tx2">
                    <a:lumMod val="60000"/>
                    <a:lumOff val="40000"/>
                  </a:schemeClr>
                </a:solidFill>
                <a:latin typeface="+mn-lt"/>
              </a:rPr>
              <a:t>DNA 101</a:t>
            </a:r>
          </a:p>
        </p:txBody>
      </p:sp>
      <p:sp>
        <p:nvSpPr>
          <p:cNvPr id="3" name="Content Placeholder 2"/>
          <p:cNvSpPr>
            <a:spLocks noGrp="1"/>
          </p:cNvSpPr>
          <p:nvPr>
            <p:ph idx="1"/>
          </p:nvPr>
        </p:nvSpPr>
        <p:spPr>
          <a:xfrm>
            <a:off x="914400" y="1676400"/>
            <a:ext cx="7595616" cy="4648200"/>
          </a:xfrm>
        </p:spPr>
        <p:txBody>
          <a:bodyPr>
            <a:normAutofit/>
          </a:bodyPr>
          <a:lstStyle/>
          <a:p>
            <a:pPr>
              <a:buBlip>
                <a:blip r:embed="rId3"/>
              </a:buBlip>
            </a:pPr>
            <a:r>
              <a:rPr lang="en-US" sz="2200" dirty="0">
                <a:solidFill>
                  <a:srgbClr val="333333"/>
                </a:solidFill>
                <a:latin typeface="Calibri" panose="020F0502020204030204" pitchFamily="34" charset="0"/>
              </a:rPr>
              <a:t>Your DNA controls virtually everything about you (your height, eye color, etc.).</a:t>
            </a:r>
          </a:p>
          <a:p>
            <a:pPr>
              <a:buBlip>
                <a:blip r:embed="rId3"/>
              </a:buBlip>
            </a:pPr>
            <a:r>
              <a:rPr lang="en-US" sz="2200" dirty="0">
                <a:solidFill>
                  <a:srgbClr val="333333"/>
                </a:solidFill>
                <a:latin typeface="Calibri" panose="020F0502020204030204" pitchFamily="34" charset="0"/>
              </a:rPr>
              <a:t>However, your DNA also controls how you can make nutrients that are critical for healthy functioning.</a:t>
            </a:r>
          </a:p>
          <a:p>
            <a:pPr>
              <a:buBlip>
                <a:blip r:embed="rId3"/>
              </a:buBlip>
            </a:pPr>
            <a:r>
              <a:rPr lang="en-US" sz="2200" dirty="0">
                <a:solidFill>
                  <a:srgbClr val="333333"/>
                </a:solidFill>
                <a:latin typeface="Calibri" panose="020F0502020204030204" pitchFamily="34" charset="0"/>
              </a:rPr>
              <a:t>Your DNA controls how your body clears toxic substances.</a:t>
            </a:r>
          </a:p>
          <a:p>
            <a:pPr>
              <a:buBlip>
                <a:blip r:embed="rId3"/>
              </a:buBlip>
            </a:pPr>
            <a:r>
              <a:rPr lang="en-US" sz="2200" dirty="0">
                <a:solidFill>
                  <a:srgbClr val="333333"/>
                </a:solidFill>
                <a:latin typeface="Calibri" panose="020F0502020204030204" pitchFamily="34" charset="0"/>
              </a:rPr>
              <a:t>Your DNA controls how effectively you can make the critical antioxidants needed to neutralize damaging free radicals.</a:t>
            </a:r>
          </a:p>
          <a:p>
            <a:pPr>
              <a:buBlip>
                <a:blip r:embed="rId3"/>
              </a:buBlip>
            </a:pPr>
            <a:r>
              <a:rPr lang="en-US" sz="2200" dirty="0">
                <a:solidFill>
                  <a:srgbClr val="333333"/>
                </a:solidFill>
                <a:latin typeface="Calibri" panose="020F0502020204030204" pitchFamily="34" charset="0"/>
              </a:rPr>
              <a:t>Nutritional DNA testing is related to using your DNA information to determine how you can supplement and compensate for nutritional deficiencies that are a result of your inherited DNA.</a:t>
            </a:r>
          </a:p>
        </p:txBody>
      </p:sp>
    </p:spTree>
    <p:extLst>
      <p:ext uri="{BB962C8B-B14F-4D97-AF65-F5344CB8AC3E}">
        <p14:creationId xmlns:p14="http://schemas.microsoft.com/office/powerpoint/2010/main" val="2491224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376763"/>
            <a:ext cx="8305006" cy="1860360"/>
          </a:xfrm>
        </p:spPr>
        <p:txBody>
          <a:bodyPr>
            <a:noAutofit/>
          </a:bodyPr>
          <a:lstStyle/>
          <a:p>
            <a:pPr algn="l" eaLnBrk="1" hangingPunct="1"/>
            <a:r>
              <a:rPr lang="en-US" sz="3600" dirty="0">
                <a:solidFill>
                  <a:schemeClr val="tx2">
                    <a:lumMod val="60000"/>
                    <a:lumOff val="40000"/>
                  </a:schemeClr>
                </a:solidFill>
                <a:latin typeface="+mn-lt"/>
              </a:rPr>
              <a:t>Parents &amp; Genes </a:t>
            </a:r>
            <a:br>
              <a:rPr lang="en-US" sz="3600" dirty="0">
                <a:solidFill>
                  <a:schemeClr val="tx2">
                    <a:lumMod val="60000"/>
                    <a:lumOff val="40000"/>
                  </a:schemeClr>
                </a:solidFill>
                <a:latin typeface="+mn-lt"/>
              </a:rPr>
            </a:br>
            <a:r>
              <a:rPr lang="en-US" sz="3600" dirty="0">
                <a:solidFill>
                  <a:schemeClr val="tx2">
                    <a:lumMod val="60000"/>
                    <a:lumOff val="40000"/>
                  </a:schemeClr>
                </a:solidFill>
                <a:latin typeface="+mn-lt"/>
              </a:rPr>
              <a:t>to Children</a:t>
            </a:r>
          </a:p>
        </p:txBody>
      </p:sp>
      <p:sp>
        <p:nvSpPr>
          <p:cNvPr id="7171" name="Content Placeholder 2"/>
          <p:cNvSpPr>
            <a:spLocks noGrp="1"/>
          </p:cNvSpPr>
          <p:nvPr>
            <p:ph idx="1"/>
          </p:nvPr>
        </p:nvSpPr>
        <p:spPr>
          <a:xfrm>
            <a:off x="457200" y="1883391"/>
            <a:ext cx="3581400" cy="3953847"/>
          </a:xfrm>
        </p:spPr>
        <p:txBody>
          <a:bodyPr/>
          <a:lstStyle/>
          <a:p>
            <a:pPr marL="0" indent="0" eaLnBrk="1" hangingPunct="1">
              <a:buNone/>
            </a:pPr>
            <a:endParaRPr lang="en-US" dirty="0"/>
          </a:p>
          <a:p>
            <a:pPr eaLnBrk="1" hangingPunct="1">
              <a:buBlip>
                <a:blip r:embed="rId3"/>
              </a:buBlip>
            </a:pPr>
            <a:r>
              <a:rPr lang="en-US" sz="2400" dirty="0">
                <a:solidFill>
                  <a:srgbClr val="333333"/>
                </a:solidFill>
                <a:latin typeface="Calibri" panose="020F0502020204030204" pitchFamily="34" charset="0"/>
              </a:rPr>
              <a:t>Each parent passes on one of their two sets of genes to their children</a:t>
            </a:r>
          </a:p>
          <a:p>
            <a:pPr eaLnBrk="1" hangingPunct="1"/>
            <a:endParaRPr lang="en-US" dirty="0"/>
          </a:p>
          <a:p>
            <a:pPr eaLnBrk="1" hangingPunct="1"/>
            <a:endParaRPr lang="en-US" dirty="0"/>
          </a:p>
        </p:txBody>
      </p:sp>
      <p:pic>
        <p:nvPicPr>
          <p:cNvPr id="7172" name="Picture 2"/>
          <p:cNvPicPr>
            <a:picLocks noChangeAspect="1" noChangeArrowheads="1"/>
          </p:cNvPicPr>
          <p:nvPr/>
        </p:nvPicPr>
        <p:blipFill>
          <a:blip r:embed="rId4" cstate="print"/>
          <a:srcRect/>
          <a:stretch>
            <a:fillRect/>
          </a:stretch>
        </p:blipFill>
        <p:spPr bwMode="auto">
          <a:xfrm>
            <a:off x="4136521" y="1615887"/>
            <a:ext cx="4497388" cy="4892463"/>
          </a:xfrm>
          <a:prstGeom prst="rect">
            <a:avLst/>
          </a:prstGeom>
          <a:noFill/>
          <a:ln w="9525">
            <a:noFill/>
            <a:miter lim="800000"/>
            <a:headEnd/>
            <a:tailEnd/>
          </a:ln>
        </p:spPr>
      </p:pic>
    </p:spTree>
    <p:extLst>
      <p:ext uri="{BB962C8B-B14F-4D97-AF65-F5344CB8AC3E}">
        <p14:creationId xmlns:p14="http://schemas.microsoft.com/office/powerpoint/2010/main" val="45898255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9531" y="891818"/>
            <a:ext cx="8229600" cy="1143000"/>
          </a:xfrm>
        </p:spPr>
        <p:txBody>
          <a:bodyPr>
            <a:normAutofit/>
          </a:bodyPr>
          <a:lstStyle/>
          <a:p>
            <a:pPr algn="l"/>
            <a:r>
              <a:rPr lang="en-US" sz="4000" dirty="0">
                <a:solidFill>
                  <a:schemeClr val="tx2">
                    <a:lumMod val="60000"/>
                    <a:lumOff val="40000"/>
                  </a:schemeClr>
                </a:solidFill>
                <a:latin typeface="+mn-lt"/>
              </a:rPr>
              <a:t>DNA, Genes &amp; Chromosomes</a:t>
            </a:r>
          </a:p>
        </p:txBody>
      </p:sp>
      <p:sp>
        <p:nvSpPr>
          <p:cNvPr id="3" name="Content Placeholder 2"/>
          <p:cNvSpPr>
            <a:spLocks noGrp="1"/>
          </p:cNvSpPr>
          <p:nvPr>
            <p:ph sz="half" idx="1"/>
          </p:nvPr>
        </p:nvSpPr>
        <p:spPr>
          <a:xfrm>
            <a:off x="362856" y="1861462"/>
            <a:ext cx="3377184" cy="4525963"/>
          </a:xfrm>
        </p:spPr>
        <p:txBody>
          <a:bodyPr>
            <a:normAutofit lnSpcReduction="10000"/>
          </a:bodyPr>
          <a:lstStyle/>
          <a:p>
            <a:pPr>
              <a:buBlip>
                <a:blip r:embed="rId3"/>
              </a:buBlip>
            </a:pPr>
            <a:r>
              <a:rPr lang="en-US" sz="2200" dirty="0">
                <a:solidFill>
                  <a:srgbClr val="333333"/>
                </a:solidFill>
                <a:latin typeface="Calibri" panose="020F0502020204030204" pitchFamily="34" charset="0"/>
              </a:rPr>
              <a:t>DNA, genes, and chromosomes are like a blueprint of life.</a:t>
            </a:r>
          </a:p>
          <a:p>
            <a:pPr>
              <a:buBlip>
                <a:blip r:embed="rId3"/>
              </a:buBlip>
            </a:pPr>
            <a:r>
              <a:rPr lang="en-US" sz="2200" dirty="0">
                <a:solidFill>
                  <a:srgbClr val="333333"/>
                </a:solidFill>
                <a:latin typeface="Calibri" panose="020F0502020204030204" pitchFamily="34" charset="0"/>
              </a:rPr>
              <a:t>They are the plans that tell the body how to make things.</a:t>
            </a:r>
          </a:p>
          <a:p>
            <a:pPr>
              <a:buBlip>
                <a:blip r:embed="rId3"/>
              </a:buBlip>
            </a:pPr>
            <a:r>
              <a:rPr lang="en-US" sz="2200" dirty="0">
                <a:solidFill>
                  <a:srgbClr val="333333"/>
                </a:solidFill>
                <a:latin typeface="Calibri" panose="020F0502020204030204" pitchFamily="34" charset="0"/>
              </a:rPr>
              <a:t>Long molecules of DNA, containing our genes, are organized into pieces called chromosomes.</a:t>
            </a:r>
          </a:p>
          <a:p>
            <a:pPr>
              <a:buBlip>
                <a:blip r:embed="rId3"/>
              </a:buBlip>
            </a:pPr>
            <a:r>
              <a:rPr lang="en-US" sz="2200" dirty="0">
                <a:solidFill>
                  <a:srgbClr val="333333"/>
                </a:solidFill>
                <a:latin typeface="Calibri" panose="020F0502020204030204" pitchFamily="34" charset="0"/>
              </a:rPr>
              <a:t>Chromosomes are found in the nucleus of every cell.</a:t>
            </a:r>
          </a:p>
          <a:p>
            <a:endParaRPr lang="en-US" sz="2000" dirty="0">
              <a:latin typeface="Calibri Light" panose="020F0302020204030204" pitchFamily="34"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1359" y="1989119"/>
            <a:ext cx="4876800" cy="3657600"/>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504878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73758"/>
            <a:ext cx="7543800" cy="1143000"/>
          </a:xfrm>
        </p:spPr>
        <p:txBody>
          <a:bodyPr>
            <a:normAutofit/>
          </a:bodyPr>
          <a:lstStyle/>
          <a:p>
            <a:pPr algn="l"/>
            <a:r>
              <a:rPr lang="en-US" sz="4000" dirty="0">
                <a:solidFill>
                  <a:schemeClr val="tx2">
                    <a:lumMod val="60000"/>
                    <a:lumOff val="40000"/>
                  </a:schemeClr>
                </a:solidFill>
                <a:latin typeface="+mn-lt"/>
              </a:rPr>
              <a:t>DNA – Making Enzymes</a:t>
            </a:r>
          </a:p>
        </p:txBody>
      </p:sp>
      <p:sp>
        <p:nvSpPr>
          <p:cNvPr id="3" name="Content Placeholder 2"/>
          <p:cNvSpPr>
            <a:spLocks noGrp="1"/>
          </p:cNvSpPr>
          <p:nvPr>
            <p:ph idx="1"/>
          </p:nvPr>
        </p:nvSpPr>
        <p:spPr>
          <a:xfrm>
            <a:off x="762000" y="1755214"/>
            <a:ext cx="7543800" cy="3611563"/>
          </a:xfrm>
        </p:spPr>
        <p:txBody>
          <a:bodyPr>
            <a:noAutofit/>
          </a:bodyPr>
          <a:lstStyle/>
          <a:p>
            <a:pPr>
              <a:buBlip>
                <a:blip r:embed="rId3"/>
              </a:buBlip>
            </a:pPr>
            <a:r>
              <a:rPr lang="en-US" sz="2200" dirty="0">
                <a:solidFill>
                  <a:srgbClr val="333333"/>
                </a:solidFill>
                <a:latin typeface="Calibri" panose="020F0502020204030204" pitchFamily="34" charset="0"/>
              </a:rPr>
              <a:t>A double-stranded molecule composed of sugar, phosphate, and 4 different nitrogenous bases – adenine, thymine, cytosine, and guanine.</a:t>
            </a:r>
          </a:p>
          <a:p>
            <a:pPr lvl="1"/>
            <a:r>
              <a:rPr lang="en-US" sz="1800" dirty="0">
                <a:solidFill>
                  <a:srgbClr val="333333"/>
                </a:solidFill>
                <a:latin typeface="Calibri" panose="020F0502020204030204" pitchFamily="34" charset="0"/>
              </a:rPr>
              <a:t>These bases spell out the language known as genetic code.</a:t>
            </a:r>
          </a:p>
          <a:p>
            <a:pPr lvl="1"/>
            <a:r>
              <a:rPr lang="en-US" sz="1800" dirty="0">
                <a:solidFill>
                  <a:srgbClr val="333333"/>
                </a:solidFill>
                <a:latin typeface="Calibri" panose="020F0502020204030204" pitchFamily="34" charset="0"/>
              </a:rPr>
              <a:t>The number and the order of these bases determine what makes you unique.</a:t>
            </a:r>
          </a:p>
          <a:p>
            <a:pPr lvl="1"/>
            <a:r>
              <a:rPr lang="en-US" sz="1800" dirty="0">
                <a:solidFill>
                  <a:srgbClr val="333333"/>
                </a:solidFill>
                <a:latin typeface="Calibri" panose="020F0502020204030204" pitchFamily="34" charset="0"/>
              </a:rPr>
              <a:t>Adenine and thymine bond together as a base-pair, and cytosine and guanine bond to make a base-pair.</a:t>
            </a:r>
          </a:p>
          <a:p>
            <a:pPr lvl="1"/>
            <a:r>
              <a:rPr lang="en-US" sz="1800" dirty="0">
                <a:solidFill>
                  <a:srgbClr val="333333"/>
                </a:solidFill>
                <a:latin typeface="Calibri" panose="020F0502020204030204" pitchFamily="34" charset="0"/>
              </a:rPr>
              <a:t>The human genome project is in the process of finding all 3 billion or so of the base pairs in a typical human's DNA.</a:t>
            </a:r>
          </a:p>
          <a:p>
            <a:pPr>
              <a:buBlip>
                <a:blip r:embed="rId3"/>
              </a:buBlip>
            </a:pPr>
            <a:r>
              <a:rPr lang="en-US" sz="2200" dirty="0">
                <a:solidFill>
                  <a:srgbClr val="333333"/>
                </a:solidFill>
                <a:latin typeface="Calibri" panose="020F0502020204030204" pitchFamily="34" charset="0"/>
              </a:rPr>
              <a:t>DNA is nothing more than a pattern that tells the cell how to make its proteins (that create enzymes)! </a:t>
            </a:r>
            <a:r>
              <a:rPr lang="en-US" sz="2200" b="1" i="1" u="sng" dirty="0">
                <a:solidFill>
                  <a:srgbClr val="333333"/>
                </a:solidFill>
                <a:latin typeface="Calibri" panose="020F0502020204030204" pitchFamily="34" charset="0"/>
              </a:rPr>
              <a:t>That is all that DNA does.</a:t>
            </a:r>
          </a:p>
        </p:txBody>
      </p:sp>
    </p:spTree>
    <p:extLst>
      <p:ext uri="{BB962C8B-B14F-4D97-AF65-F5344CB8AC3E}">
        <p14:creationId xmlns:p14="http://schemas.microsoft.com/office/powerpoint/2010/main" val="898769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54907" y="2265095"/>
            <a:ext cx="3016649" cy="3773107"/>
          </a:xfrm>
        </p:spPr>
        <p:txBody>
          <a:bodyPr>
            <a:normAutofit/>
          </a:bodyPr>
          <a:lstStyle/>
          <a:p>
            <a:pPr marL="0" indent="0">
              <a:buNone/>
              <a:defRPr/>
            </a:pPr>
            <a:r>
              <a:rPr lang="en-US" b="1" dirty="0">
                <a:solidFill>
                  <a:srgbClr val="333333"/>
                </a:solidFill>
                <a:effectLst>
                  <a:outerShdw blurRad="38100" dist="38100" dir="2700000" algn="tl">
                    <a:srgbClr val="000000">
                      <a:alpha val="43137"/>
                    </a:srgbClr>
                  </a:outerShdw>
                </a:effectLst>
                <a:latin typeface="Calibri" panose="020F0502020204030204" pitchFamily="34" charset="0"/>
              </a:rPr>
              <a:t>S</a:t>
            </a:r>
            <a:r>
              <a:rPr lang="en-US" b="1" dirty="0">
                <a:solidFill>
                  <a:srgbClr val="333333"/>
                </a:solidFill>
                <a:latin typeface="Calibri" panose="020F0502020204030204" pitchFamily="34" charset="0"/>
              </a:rPr>
              <a:t> </a:t>
            </a:r>
            <a:r>
              <a:rPr lang="en-US" dirty="0">
                <a:solidFill>
                  <a:srgbClr val="333333"/>
                </a:solidFill>
                <a:latin typeface="Calibri" panose="020F0502020204030204" pitchFamily="34" charset="0"/>
              </a:rPr>
              <a:t>= Single</a:t>
            </a:r>
          </a:p>
          <a:p>
            <a:pPr marL="0" indent="0">
              <a:buNone/>
              <a:defRPr/>
            </a:pPr>
            <a:r>
              <a:rPr lang="en-US" b="1" dirty="0">
                <a:solidFill>
                  <a:srgbClr val="333333"/>
                </a:solidFill>
                <a:effectLst>
                  <a:outerShdw blurRad="38100" dist="38100" dir="2700000" algn="tl">
                    <a:srgbClr val="000000">
                      <a:alpha val="43137"/>
                    </a:srgbClr>
                  </a:outerShdw>
                </a:effectLst>
                <a:latin typeface="Calibri" panose="020F0502020204030204" pitchFamily="34" charset="0"/>
              </a:rPr>
              <a:t>N</a:t>
            </a:r>
            <a:r>
              <a:rPr lang="en-US" dirty="0">
                <a:solidFill>
                  <a:srgbClr val="333333"/>
                </a:solidFill>
                <a:latin typeface="Calibri" panose="020F0502020204030204" pitchFamily="34" charset="0"/>
              </a:rPr>
              <a:t> = Nucleotide</a:t>
            </a:r>
          </a:p>
          <a:p>
            <a:pPr marL="0" indent="0">
              <a:buNone/>
              <a:defRPr/>
            </a:pPr>
            <a:r>
              <a:rPr lang="en-US" b="1" dirty="0">
                <a:solidFill>
                  <a:srgbClr val="333333"/>
                </a:solidFill>
                <a:effectLst>
                  <a:outerShdw blurRad="38100" dist="38100" dir="2700000" algn="tl">
                    <a:srgbClr val="000000">
                      <a:alpha val="43137"/>
                    </a:srgbClr>
                  </a:outerShdw>
                </a:effectLst>
                <a:latin typeface="Calibri" panose="020F0502020204030204" pitchFamily="34" charset="0"/>
              </a:rPr>
              <a:t>P</a:t>
            </a:r>
            <a:r>
              <a:rPr lang="en-US" dirty="0">
                <a:solidFill>
                  <a:srgbClr val="333333"/>
                </a:solidFill>
                <a:latin typeface="Calibri" panose="020F0502020204030204" pitchFamily="34" charset="0"/>
              </a:rPr>
              <a:t> = Polymorphism</a:t>
            </a:r>
          </a:p>
        </p:txBody>
      </p:sp>
      <p:sp>
        <p:nvSpPr>
          <p:cNvPr id="4" name="Content Placeholder 3"/>
          <p:cNvSpPr>
            <a:spLocks noGrp="1"/>
          </p:cNvSpPr>
          <p:nvPr>
            <p:ph sz="half" idx="2"/>
          </p:nvPr>
        </p:nvSpPr>
        <p:spPr>
          <a:xfrm>
            <a:off x="4457049" y="2265095"/>
            <a:ext cx="3223913" cy="3773107"/>
          </a:xfrm>
        </p:spPr>
        <p:txBody>
          <a:bodyPr>
            <a:normAutofit/>
          </a:bodyPr>
          <a:lstStyle/>
          <a:p>
            <a:pPr marL="0" indent="0">
              <a:buNone/>
              <a:defRPr/>
            </a:pPr>
            <a:r>
              <a:rPr lang="en-US" sz="2400" b="1" dirty="0">
                <a:solidFill>
                  <a:srgbClr val="333333"/>
                </a:solidFill>
                <a:latin typeface="Calibri" panose="020F0502020204030204" pitchFamily="34" charset="0"/>
              </a:rPr>
              <a:t>SNPs occur in</a:t>
            </a:r>
            <a:r>
              <a:rPr lang="en-US" sz="2400" dirty="0">
                <a:solidFill>
                  <a:srgbClr val="333333"/>
                </a:solidFill>
                <a:latin typeface="Calibri" panose="020F0502020204030204" pitchFamily="34" charset="0"/>
              </a:rPr>
              <a:t>:</a:t>
            </a:r>
          </a:p>
          <a:p>
            <a:pPr lvl="1">
              <a:defRPr/>
            </a:pPr>
            <a:r>
              <a:rPr lang="en-US" dirty="0">
                <a:solidFill>
                  <a:srgbClr val="333333"/>
                </a:solidFill>
                <a:latin typeface="Calibri" panose="020F0502020204030204" pitchFamily="34" charset="0"/>
              </a:rPr>
              <a:t>Coding regions</a:t>
            </a:r>
          </a:p>
          <a:p>
            <a:pPr lvl="1">
              <a:defRPr/>
            </a:pPr>
            <a:r>
              <a:rPr lang="en-US" dirty="0">
                <a:solidFill>
                  <a:srgbClr val="333333"/>
                </a:solidFill>
                <a:latin typeface="Calibri" panose="020F0502020204030204" pitchFamily="34" charset="0"/>
              </a:rPr>
              <a:t>Non-coding regions</a:t>
            </a:r>
          </a:p>
          <a:p>
            <a:pPr lvl="1">
              <a:defRPr/>
            </a:pPr>
            <a:r>
              <a:rPr lang="en-US" dirty="0">
                <a:solidFill>
                  <a:srgbClr val="333333"/>
                </a:solidFill>
                <a:latin typeface="Calibri" panose="020F0502020204030204" pitchFamily="34" charset="0"/>
              </a:rPr>
              <a:t>Between genes</a:t>
            </a:r>
          </a:p>
        </p:txBody>
      </p:sp>
      <p:sp>
        <p:nvSpPr>
          <p:cNvPr id="6" name="Rectangle 1"/>
          <p:cNvSpPr>
            <a:spLocks noGrp="1" noChangeArrowheads="1"/>
          </p:cNvSpPr>
          <p:nvPr>
            <p:ph type="title"/>
          </p:nvPr>
        </p:nvSpPr>
        <p:spPr>
          <a:xfrm>
            <a:off x="622663" y="1105544"/>
            <a:ext cx="7543800" cy="1143000"/>
          </a:xfrm>
        </p:spPr>
        <p:txBody>
          <a:bodyPr>
            <a:normAutofit/>
          </a:bodyPr>
          <a:lstStyle/>
          <a:p>
            <a:pPr algn="l">
              <a:defRPr/>
            </a:pPr>
            <a:r>
              <a:rPr lang="en-US" dirty="0">
                <a:solidFill>
                  <a:schemeClr val="tx2">
                    <a:lumMod val="60000"/>
                    <a:lumOff val="40000"/>
                  </a:schemeClr>
                </a:solidFill>
                <a:latin typeface="+mn-lt"/>
              </a:rPr>
              <a:t>What is a SNP?</a:t>
            </a:r>
            <a:r>
              <a:rPr lang="en-US" dirty="0">
                <a:solidFill>
                  <a:schemeClr val="tx2">
                    <a:lumMod val="60000"/>
                    <a:lumOff val="40000"/>
                  </a:schemeClr>
                </a:solidFill>
                <a:latin typeface="Calibri Light" panose="020F0302020204030204" pitchFamily="34" charset="0"/>
              </a:rPr>
              <a:t>	</a:t>
            </a:r>
            <a:endParaRPr lang="en-US" dirty="0">
              <a:solidFill>
                <a:schemeClr val="tx2">
                  <a:lumMod val="60000"/>
                  <a:lumOff val="40000"/>
                </a:schemeClr>
              </a:solidFill>
              <a:latin typeface="Corbel" panose="020B0503020204020204" pitchFamily="34" charset="0"/>
            </a:endParaRPr>
          </a:p>
        </p:txBody>
      </p:sp>
    </p:spTree>
    <p:extLst>
      <p:ext uri="{BB962C8B-B14F-4D97-AF65-F5344CB8AC3E}">
        <p14:creationId xmlns:p14="http://schemas.microsoft.com/office/powerpoint/2010/main" val="3030681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normAutofit/>
          </a:bodyPr>
          <a:lstStyle/>
          <a:p>
            <a:pPr algn="l">
              <a:defRPr/>
            </a:pPr>
            <a:r>
              <a:rPr lang="en-US" dirty="0">
                <a:solidFill>
                  <a:schemeClr val="tx2">
                    <a:lumMod val="60000"/>
                    <a:lumOff val="40000"/>
                  </a:schemeClr>
                </a:solidFill>
                <a:latin typeface="+mn-lt"/>
              </a:rPr>
              <a:t>What is a SNP?</a:t>
            </a:r>
            <a:r>
              <a:rPr lang="en-US" dirty="0">
                <a:latin typeface="+mn-lt"/>
              </a:rPr>
              <a:t>	</a:t>
            </a:r>
          </a:p>
        </p:txBody>
      </p:sp>
      <p:sp>
        <p:nvSpPr>
          <p:cNvPr id="10242" name="Rectangle 2"/>
          <p:cNvSpPr>
            <a:spLocks noGrp="1" noChangeArrowheads="1"/>
          </p:cNvSpPr>
          <p:nvPr>
            <p:ph idx="1"/>
          </p:nvPr>
        </p:nvSpPr>
        <p:spPr/>
        <p:txBody>
          <a:bodyPr/>
          <a:lstStyle/>
          <a:p>
            <a:pPr eaLnBrk="1" hangingPunct="1">
              <a:lnSpc>
                <a:spcPct val="90000"/>
              </a:lnSpc>
              <a:spcBef>
                <a:spcPct val="0"/>
              </a:spcBef>
              <a:buBlip>
                <a:blip r:embed="rId3"/>
              </a:buBlip>
              <a:defRPr/>
            </a:pPr>
            <a:r>
              <a:rPr lang="en-US" sz="2400" dirty="0">
                <a:solidFill>
                  <a:srgbClr val="333333"/>
                </a:solidFill>
                <a:latin typeface="Calibri" panose="020F0502020204030204" pitchFamily="34" charset="0"/>
              </a:rPr>
              <a:t>A SNP is a nucleotide swap at a “rung” location of the DNA</a:t>
            </a:r>
            <a:r>
              <a:rPr lang="ja-JP" altLang="en-US" sz="2400" dirty="0">
                <a:solidFill>
                  <a:srgbClr val="333333"/>
                </a:solidFill>
                <a:latin typeface="Calibri" panose="020F0502020204030204" pitchFamily="34" charset="0"/>
              </a:rPr>
              <a:t> </a:t>
            </a:r>
            <a:r>
              <a:rPr lang="en-US" altLang="ja-JP" sz="2400" dirty="0">
                <a:solidFill>
                  <a:srgbClr val="333333"/>
                </a:solidFill>
                <a:latin typeface="Calibri" panose="020F0502020204030204" pitchFamily="34" charset="0"/>
              </a:rPr>
              <a:t>“</a:t>
            </a:r>
            <a:r>
              <a:rPr lang="en-US" sz="2400" dirty="0">
                <a:solidFill>
                  <a:srgbClr val="333333"/>
                </a:solidFill>
                <a:latin typeface="Calibri" panose="020F0502020204030204" pitchFamily="34" charset="0"/>
              </a:rPr>
              <a:t>ladder”</a:t>
            </a:r>
          </a:p>
          <a:p>
            <a:pPr lvl="2">
              <a:lnSpc>
                <a:spcPct val="90000"/>
              </a:lnSpc>
              <a:defRPr/>
            </a:pPr>
            <a:r>
              <a:rPr lang="en-US" sz="2200" dirty="0">
                <a:solidFill>
                  <a:srgbClr val="333333"/>
                </a:solidFill>
                <a:latin typeface="Calibri" panose="020F0502020204030204" pitchFamily="34" charset="0"/>
              </a:rPr>
              <a:t>Heterozygous SNP (1 variant)</a:t>
            </a:r>
          </a:p>
          <a:p>
            <a:pPr lvl="2">
              <a:lnSpc>
                <a:spcPct val="90000"/>
              </a:lnSpc>
              <a:defRPr/>
            </a:pPr>
            <a:r>
              <a:rPr lang="en-US" sz="2200" dirty="0">
                <a:solidFill>
                  <a:srgbClr val="333333"/>
                </a:solidFill>
                <a:latin typeface="Calibri" panose="020F0502020204030204" pitchFamily="34" charset="0"/>
              </a:rPr>
              <a:t>Homozygous SNP (2 variants)</a:t>
            </a:r>
          </a:p>
          <a:p>
            <a:pPr marL="914400" lvl="2" indent="0">
              <a:lnSpc>
                <a:spcPct val="90000"/>
              </a:lnSpc>
              <a:buNone/>
              <a:defRPr/>
            </a:pPr>
            <a:endParaRPr lang="en-US" sz="2000" dirty="0">
              <a:solidFill>
                <a:srgbClr val="333333"/>
              </a:solidFill>
              <a:latin typeface="Calibri" panose="020F0502020204030204" pitchFamily="34" charset="0"/>
            </a:endParaRPr>
          </a:p>
          <a:p>
            <a:pPr eaLnBrk="1" hangingPunct="1">
              <a:lnSpc>
                <a:spcPct val="90000"/>
              </a:lnSpc>
              <a:buBlip>
                <a:blip r:embed="rId3"/>
              </a:buBlip>
              <a:defRPr/>
            </a:pPr>
            <a:r>
              <a:rPr lang="en-US" sz="2400" dirty="0">
                <a:solidFill>
                  <a:srgbClr val="333333"/>
                </a:solidFill>
                <a:latin typeface="Calibri" panose="020F0502020204030204" pitchFamily="34" charset="0"/>
              </a:rPr>
              <a:t>The rung location is referred to as an “rs number” </a:t>
            </a:r>
          </a:p>
          <a:p>
            <a:pPr marL="0" indent="0" eaLnBrk="1" hangingPunct="1">
              <a:lnSpc>
                <a:spcPct val="90000"/>
              </a:lnSpc>
              <a:buNone/>
              <a:defRPr/>
            </a:pPr>
            <a:r>
              <a:rPr lang="en-US" sz="2400" dirty="0">
                <a:solidFill>
                  <a:srgbClr val="333333"/>
                </a:solidFill>
                <a:latin typeface="Calibri" panose="020F0502020204030204" pitchFamily="34" charset="0"/>
              </a:rPr>
              <a:t>	(e.g., rs 1801133)</a:t>
            </a:r>
          </a:p>
          <a:p>
            <a:pPr marL="0" indent="0" eaLnBrk="1" hangingPunct="1">
              <a:lnSpc>
                <a:spcPct val="90000"/>
              </a:lnSpc>
              <a:buNone/>
              <a:defRPr/>
            </a:pPr>
            <a:endParaRPr lang="en-US" dirty="0"/>
          </a:p>
        </p:txBody>
      </p:sp>
    </p:spTree>
    <p:extLst>
      <p:ext uri="{BB962C8B-B14F-4D97-AF65-F5344CB8AC3E}">
        <p14:creationId xmlns:p14="http://schemas.microsoft.com/office/powerpoint/2010/main" val="359208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0314"/>
            <a:ext cx="8229600" cy="591312"/>
          </a:xfrm>
        </p:spPr>
        <p:txBody>
          <a:bodyPr>
            <a:noAutofit/>
          </a:bodyPr>
          <a:lstStyle/>
          <a:p>
            <a:pPr algn="l"/>
            <a:r>
              <a:rPr lang="en-US" sz="4000" dirty="0">
                <a:solidFill>
                  <a:schemeClr val="tx2">
                    <a:lumMod val="60000"/>
                    <a:lumOff val="40000"/>
                  </a:schemeClr>
                </a:solidFill>
                <a:latin typeface="+mn-lt"/>
              </a:rPr>
              <a:t>Alleles: </a:t>
            </a:r>
            <a:br>
              <a:rPr lang="en-US" sz="4000" dirty="0">
                <a:solidFill>
                  <a:schemeClr val="tx2">
                    <a:lumMod val="60000"/>
                    <a:lumOff val="40000"/>
                  </a:schemeClr>
                </a:solidFill>
                <a:latin typeface="+mn-lt"/>
              </a:rPr>
            </a:br>
            <a:r>
              <a:rPr lang="en-US" sz="4000" dirty="0">
                <a:solidFill>
                  <a:schemeClr val="tx2">
                    <a:lumMod val="60000"/>
                    <a:lumOff val="40000"/>
                  </a:schemeClr>
                </a:solidFill>
                <a:latin typeface="+mn-lt"/>
              </a:rPr>
              <a:t>Different expressions of genes</a:t>
            </a:r>
          </a:p>
        </p:txBody>
      </p:sp>
      <p:sp>
        <p:nvSpPr>
          <p:cNvPr id="3" name="Content Placeholder 2"/>
          <p:cNvSpPr>
            <a:spLocks noGrp="1"/>
          </p:cNvSpPr>
          <p:nvPr>
            <p:ph idx="1"/>
          </p:nvPr>
        </p:nvSpPr>
        <p:spPr>
          <a:xfrm>
            <a:off x="457200" y="2572058"/>
            <a:ext cx="8229600" cy="3322086"/>
          </a:xfrm>
        </p:spPr>
        <p:txBody>
          <a:bodyPr>
            <a:noAutofit/>
          </a:bodyPr>
          <a:lstStyle/>
          <a:p>
            <a:pPr>
              <a:buBlip>
                <a:blip r:embed="rId3"/>
              </a:buBlip>
            </a:pPr>
            <a:r>
              <a:rPr lang="en-US" sz="2200" dirty="0">
                <a:solidFill>
                  <a:srgbClr val="333333"/>
                </a:solidFill>
                <a:latin typeface="Calibri" panose="020F0502020204030204" pitchFamily="34" charset="0"/>
              </a:rPr>
              <a:t>An allele (ah-LEEL) is one of two or more versions of a gene that is expressed. An individual inherits two alleles for each gene, one from each parent. If the two alleles are the same, the individual is homozygous for that gene. If the alleles are different, the individual is heterozygous.</a:t>
            </a:r>
          </a:p>
          <a:p>
            <a:pPr>
              <a:buBlip>
                <a:blip r:embed="rId3"/>
              </a:buBlip>
            </a:pPr>
            <a:endParaRPr lang="en-US" sz="2200" dirty="0">
              <a:solidFill>
                <a:srgbClr val="333333"/>
              </a:solidFill>
              <a:latin typeface="Calibri" panose="020F0502020204030204" pitchFamily="34" charset="0"/>
            </a:endParaRPr>
          </a:p>
          <a:p>
            <a:pPr>
              <a:buBlip>
                <a:blip r:embed="rId3"/>
              </a:buBlip>
            </a:pPr>
            <a:r>
              <a:rPr lang="en-US" sz="2200" dirty="0">
                <a:solidFill>
                  <a:srgbClr val="333333"/>
                </a:solidFill>
                <a:latin typeface="Calibri" panose="020F0502020204030204" pitchFamily="34" charset="0"/>
              </a:rPr>
              <a:t>A wild type allele is an allele which is considered to be "normal" for the organism in question, as opposed to a mutant/risk allele, which is usually a relatively new modification. </a:t>
            </a:r>
          </a:p>
        </p:txBody>
      </p:sp>
    </p:spTree>
    <p:extLst>
      <p:ext uri="{BB962C8B-B14F-4D97-AF65-F5344CB8AC3E}">
        <p14:creationId xmlns:p14="http://schemas.microsoft.com/office/powerpoint/2010/main" val="255717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26012"/>
            <a:ext cx="6589199" cy="1280890"/>
          </a:xfrm>
        </p:spPr>
        <p:txBody>
          <a:bodyPr>
            <a:normAutofit/>
          </a:bodyPr>
          <a:lstStyle/>
          <a:p>
            <a:pPr algn="l"/>
            <a:r>
              <a:rPr lang="en-US" dirty="0">
                <a:solidFill>
                  <a:schemeClr val="tx2">
                    <a:lumMod val="60000"/>
                    <a:lumOff val="40000"/>
                  </a:schemeClr>
                </a:solidFill>
                <a:latin typeface="+mn-lt"/>
              </a:rPr>
              <a:t>SNPs</a:t>
            </a:r>
          </a:p>
        </p:txBody>
      </p:sp>
      <p:sp>
        <p:nvSpPr>
          <p:cNvPr id="3" name="Content Placeholder 2"/>
          <p:cNvSpPr>
            <a:spLocks noGrp="1"/>
          </p:cNvSpPr>
          <p:nvPr>
            <p:ph idx="1"/>
          </p:nvPr>
        </p:nvSpPr>
        <p:spPr>
          <a:xfrm>
            <a:off x="762000" y="2246381"/>
            <a:ext cx="7543800" cy="2874264"/>
          </a:xfrm>
        </p:spPr>
        <p:txBody>
          <a:bodyPr>
            <a:normAutofit/>
          </a:bodyPr>
          <a:lstStyle/>
          <a:p>
            <a:pPr>
              <a:buBlip>
                <a:blip r:embed="rId3"/>
              </a:buBlip>
            </a:pPr>
            <a:r>
              <a:rPr lang="en-US" sz="2200" dirty="0">
                <a:solidFill>
                  <a:srgbClr val="333333"/>
                </a:solidFill>
                <a:latin typeface="Calibri" panose="020F0502020204030204" pitchFamily="34" charset="0"/>
              </a:rPr>
              <a:t>Some SNPs account for differences in type/color of hair.</a:t>
            </a:r>
          </a:p>
          <a:p>
            <a:pPr>
              <a:buBlip>
                <a:blip r:embed="rId3"/>
              </a:buBlip>
            </a:pPr>
            <a:r>
              <a:rPr lang="en-US" sz="2200" dirty="0">
                <a:solidFill>
                  <a:srgbClr val="333333"/>
                </a:solidFill>
                <a:latin typeface="Calibri" panose="020F0502020204030204" pitchFamily="34" charset="0"/>
              </a:rPr>
              <a:t>Others affect how we develop diseases or respond to drugs.</a:t>
            </a:r>
          </a:p>
          <a:p>
            <a:pPr>
              <a:buBlip>
                <a:blip r:embed="rId3"/>
              </a:buBlip>
            </a:pPr>
            <a:r>
              <a:rPr lang="en-US" sz="2200" dirty="0">
                <a:solidFill>
                  <a:srgbClr val="333333"/>
                </a:solidFill>
                <a:latin typeface="Calibri" panose="020F0502020204030204" pitchFamily="34" charset="0"/>
              </a:rPr>
              <a:t>Most lead to no observable differences at all.</a:t>
            </a:r>
          </a:p>
          <a:p>
            <a:pPr>
              <a:buBlip>
                <a:blip r:embed="rId3"/>
              </a:buBlip>
            </a:pPr>
            <a:r>
              <a:rPr lang="en-US" sz="2200" dirty="0">
                <a:solidFill>
                  <a:srgbClr val="333333"/>
                </a:solidFill>
                <a:latin typeface="Calibri" panose="020F0502020204030204" pitchFamily="34" charset="0"/>
              </a:rPr>
              <a:t>Some SNPs impact the production of the enzymes, which is the purpose of this discussion .</a:t>
            </a:r>
          </a:p>
          <a:p>
            <a:pPr>
              <a:buBlip>
                <a:blip r:embed="rId3"/>
              </a:buBlip>
            </a:pPr>
            <a:r>
              <a:rPr lang="en-US" sz="2200" dirty="0">
                <a:solidFill>
                  <a:srgbClr val="333333"/>
                </a:solidFill>
                <a:latin typeface="Calibri" panose="020F0502020204030204" pitchFamily="34" charset="0"/>
              </a:rPr>
              <a:t>When you have SNPs in the genes that make the enzymes, that function may be impaired.</a:t>
            </a:r>
          </a:p>
          <a:p>
            <a:endParaRPr lang="en-US" dirty="0">
              <a:latin typeface="Calibri Light" panose="020F0302020204030204" pitchFamily="34" charset="0"/>
            </a:endParaRPr>
          </a:p>
          <a:p>
            <a:endParaRPr lang="en-US" dirty="0"/>
          </a:p>
        </p:txBody>
      </p:sp>
    </p:spTree>
    <p:extLst>
      <p:ext uri="{BB962C8B-B14F-4D97-AF65-F5344CB8AC3E}">
        <p14:creationId xmlns:p14="http://schemas.microsoft.com/office/powerpoint/2010/main" val="1437712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3500" y="2438400"/>
            <a:ext cx="6591300" cy="3785652"/>
          </a:xfrm>
          <a:prstGeom prst="rect">
            <a:avLst/>
          </a:prstGeom>
        </p:spPr>
        <p:txBody>
          <a:bodyPr wrap="square">
            <a:spAutoFit/>
          </a:bodyPr>
          <a:lstStyle/>
          <a:p>
            <a:pPr marL="285750" indent="-285750">
              <a:buBlip>
                <a:blip r:embed="rId2"/>
              </a:buBlip>
            </a:pPr>
            <a:r>
              <a:rPr lang="en-US" sz="1400" dirty="0">
                <a:solidFill>
                  <a:srgbClr val="333333"/>
                </a:solidFill>
                <a:latin typeface="AvenirNext LT Pro Regular" pitchFamily="34" charset="0"/>
              </a:rPr>
              <a:t>Created by Robert Miller, CTN, a traditional naturopath, to…</a:t>
            </a:r>
          </a:p>
          <a:p>
            <a:pPr marL="465138" indent="-174625">
              <a:buFontTx/>
              <a:buChar char="-"/>
            </a:pPr>
            <a:r>
              <a:rPr lang="en-US" sz="1400" dirty="0">
                <a:solidFill>
                  <a:srgbClr val="333333"/>
                </a:solidFill>
                <a:latin typeface="AvenirNext LT Pro Regular" pitchFamily="34" charset="0"/>
              </a:rPr>
              <a:t>study the relationship between genetics SNPs and health conditions</a:t>
            </a:r>
          </a:p>
          <a:p>
            <a:pPr marL="465138" indent="-174625">
              <a:buFontTx/>
              <a:buChar char="-"/>
            </a:pPr>
            <a:r>
              <a:rPr lang="en-US" sz="1400" dirty="0">
                <a:solidFill>
                  <a:srgbClr val="333333"/>
                </a:solidFill>
                <a:latin typeface="AvenirNext LT Pro Regular" pitchFamily="34" charset="0"/>
              </a:rPr>
              <a:t>provide education to health professionals</a:t>
            </a:r>
          </a:p>
          <a:p>
            <a:pPr marL="285750" indent="-285750"/>
            <a:endParaRPr lang="en-US" sz="1400" dirty="0">
              <a:solidFill>
                <a:srgbClr val="333333"/>
              </a:solidFill>
              <a:latin typeface="AvenirNext LT Pro Regular" pitchFamily="34" charset="0"/>
            </a:endParaRPr>
          </a:p>
          <a:p>
            <a:pPr marL="285750" indent="-285750">
              <a:spcAft>
                <a:spcPts val="1200"/>
              </a:spcAft>
              <a:buBlip>
                <a:blip r:embed="rId2"/>
              </a:buBlip>
            </a:pPr>
            <a:r>
              <a:rPr lang="en-US" sz="1400" dirty="0">
                <a:solidFill>
                  <a:srgbClr val="333333"/>
                </a:solidFill>
                <a:latin typeface="AvenirNext LT Pro Regular" pitchFamily="34" charset="0"/>
              </a:rPr>
              <a:t>First research project on SNPs and Lyme disease received research award from ILADS International </a:t>
            </a:r>
            <a:r>
              <a:rPr lang="en-US" sz="1400" i="1" dirty="0">
                <a:solidFill>
                  <a:srgbClr val="333333"/>
                </a:solidFill>
                <a:latin typeface="AvenirNext LT Pro Regular" pitchFamily="34" charset="0"/>
              </a:rPr>
              <a:t>(Helsinki, June 2016)</a:t>
            </a:r>
          </a:p>
          <a:p>
            <a:pPr marL="285750" indent="-285750">
              <a:spcAft>
                <a:spcPts val="1200"/>
              </a:spcAft>
              <a:buBlip>
                <a:blip r:embed="rId2"/>
              </a:buBlip>
            </a:pPr>
            <a:r>
              <a:rPr lang="en-US" sz="1400" dirty="0">
                <a:solidFill>
                  <a:srgbClr val="333333"/>
                </a:solidFill>
                <a:latin typeface="AvenirNext LT Pro Regular" pitchFamily="34" charset="0"/>
              </a:rPr>
              <a:t>Presented Lyme disease Phase II research at ILADS Philadelphia, PA conference </a:t>
            </a:r>
            <a:r>
              <a:rPr lang="en-US" sz="1400" i="1" dirty="0">
                <a:solidFill>
                  <a:srgbClr val="333333"/>
                </a:solidFill>
                <a:latin typeface="AvenirNext LT Pro Regular" pitchFamily="34" charset="0"/>
              </a:rPr>
              <a:t>(November 2016)</a:t>
            </a:r>
          </a:p>
          <a:p>
            <a:pPr marL="285750" indent="-285750">
              <a:buBlip>
                <a:blip r:embed="rId2"/>
              </a:buBlip>
            </a:pPr>
            <a:r>
              <a:rPr lang="en-US" sz="1400" dirty="0">
                <a:solidFill>
                  <a:srgbClr val="333333"/>
                </a:solidFill>
                <a:latin typeface="AvenirNext LT Pro Regular" pitchFamily="34" charset="0"/>
              </a:rPr>
              <a:t>Preparing Lyme disease Phase III research for ILADS International </a:t>
            </a:r>
          </a:p>
          <a:p>
            <a:pPr>
              <a:tabLst>
                <a:tab pos="285750" algn="l"/>
              </a:tabLst>
            </a:pPr>
            <a:r>
              <a:rPr lang="en-US" sz="1400" i="1" dirty="0">
                <a:solidFill>
                  <a:srgbClr val="333333"/>
                </a:solidFill>
                <a:latin typeface="AvenirNext LT Pro Regular" pitchFamily="34" charset="0"/>
              </a:rPr>
              <a:t>	(Paris, May 2017)</a:t>
            </a:r>
          </a:p>
          <a:p>
            <a:pPr>
              <a:tabLst>
                <a:tab pos="285750" algn="l"/>
              </a:tabLst>
            </a:pPr>
            <a:endParaRPr lang="en-US" sz="1400" i="1" dirty="0">
              <a:solidFill>
                <a:srgbClr val="333333"/>
              </a:solidFill>
              <a:latin typeface="AvenirNext LT Pro Regular" pitchFamily="34" charset="0"/>
            </a:endParaRPr>
          </a:p>
          <a:p>
            <a:pPr marL="285750" indent="-285750">
              <a:spcAft>
                <a:spcPts val="1200"/>
              </a:spcAft>
              <a:buBlip>
                <a:blip r:embed="rId2"/>
              </a:buBlip>
            </a:pPr>
            <a:r>
              <a:rPr lang="en-US" sz="1400" dirty="0">
                <a:solidFill>
                  <a:srgbClr val="333333"/>
                </a:solidFill>
                <a:latin typeface="AvenirNext LT Pro Regular" pitchFamily="34" charset="0"/>
              </a:rPr>
              <a:t>Members of the NutriGenetic Research Institute advisory board include MDs, PhDs, acupuncturists, nutritionists and chiropractors </a:t>
            </a:r>
          </a:p>
          <a:p>
            <a:pPr marL="285750" indent="-285750">
              <a:spcAft>
                <a:spcPts val="1200"/>
              </a:spcAft>
              <a:buBlip>
                <a:blip r:embed="rId2"/>
              </a:buBlip>
            </a:pPr>
            <a:r>
              <a:rPr lang="en-US" sz="1400" dirty="0">
                <a:solidFill>
                  <a:srgbClr val="4D4D4D"/>
                </a:solidFill>
                <a:latin typeface="AvenirNext LT Pro Regular" pitchFamily="34" charset="0"/>
              </a:rPr>
              <a:t>Visit </a:t>
            </a:r>
            <a:r>
              <a:rPr lang="en-US" sz="1400" b="1" dirty="0">
                <a:latin typeface="AvenirNext LT Pro Regular" pitchFamily="34" charset="0"/>
                <a:hlinkClick r:id="rId3"/>
              </a:rPr>
              <a:t>www.nutrigeneticresearch.org</a:t>
            </a:r>
            <a:r>
              <a:rPr lang="en-US" sz="1400" dirty="0">
                <a:latin typeface="AvenirNext LT Pro Regular" pitchFamily="34" charset="0"/>
              </a:rPr>
              <a:t> </a:t>
            </a:r>
            <a:r>
              <a:rPr lang="en-US" sz="1400" dirty="0">
                <a:solidFill>
                  <a:srgbClr val="4D4D4D"/>
                </a:solidFill>
                <a:latin typeface="AvenirNext LT Pro Regular" pitchFamily="34" charset="0"/>
              </a:rPr>
              <a:t>for videos on research and updates on future studies</a:t>
            </a:r>
          </a:p>
        </p:txBody>
      </p:sp>
      <p:sp>
        <p:nvSpPr>
          <p:cNvPr id="13" name="Rectangle 12"/>
          <p:cNvSpPr/>
          <p:nvPr/>
        </p:nvSpPr>
        <p:spPr>
          <a:xfrm>
            <a:off x="7029450" y="304800"/>
            <a:ext cx="1819275" cy="781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7638" y="552245"/>
            <a:ext cx="4527373" cy="1589985"/>
          </a:xfrm>
          <a:prstGeom prst="rect">
            <a:avLst/>
          </a:prstGeom>
        </p:spPr>
      </p:pic>
    </p:spTree>
    <p:extLst>
      <p:ext uri="{BB962C8B-B14F-4D97-AF65-F5344CB8AC3E}">
        <p14:creationId xmlns:p14="http://schemas.microsoft.com/office/powerpoint/2010/main" val="2051759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38175" y="895007"/>
            <a:ext cx="6988175" cy="685800"/>
          </a:xfrm>
        </p:spPr>
        <p:txBody>
          <a:bodyPr>
            <a:noAutofit/>
          </a:bodyPr>
          <a:lstStyle/>
          <a:p>
            <a:pPr algn="l" eaLnBrk="1" hangingPunct="1"/>
            <a:r>
              <a:rPr lang="en-US" sz="4000" dirty="0">
                <a:solidFill>
                  <a:schemeClr val="tx2">
                    <a:lumMod val="60000"/>
                    <a:lumOff val="40000"/>
                  </a:schemeClr>
                </a:solidFill>
                <a:latin typeface="+mn-lt"/>
              </a:rPr>
              <a:t>Two Gene Variant</a:t>
            </a:r>
          </a:p>
        </p:txBody>
      </p:sp>
      <p:sp>
        <p:nvSpPr>
          <p:cNvPr id="6147" name="Content Placeholder 2"/>
          <p:cNvSpPr>
            <a:spLocks noGrp="1"/>
          </p:cNvSpPr>
          <p:nvPr>
            <p:ph idx="1"/>
          </p:nvPr>
        </p:nvSpPr>
        <p:spPr>
          <a:xfrm>
            <a:off x="638175" y="1546406"/>
            <a:ext cx="8229600" cy="4525963"/>
          </a:xfrm>
        </p:spPr>
        <p:txBody>
          <a:bodyPr/>
          <a:lstStyle/>
          <a:p>
            <a:pPr eaLnBrk="1" hangingPunct="1"/>
            <a:endParaRPr lang="en-US" dirty="0"/>
          </a:p>
          <a:p>
            <a:pPr eaLnBrk="1" hangingPunct="1"/>
            <a:endParaRPr lang="en-US" dirty="0"/>
          </a:p>
          <a:p>
            <a:pPr eaLnBrk="1" hangingPunct="1">
              <a:buBlip>
                <a:blip r:embed="rId3"/>
              </a:buBlip>
            </a:pPr>
            <a:r>
              <a:rPr lang="en-US" sz="2400" dirty="0">
                <a:solidFill>
                  <a:srgbClr val="333333"/>
                </a:solidFill>
                <a:latin typeface="Calibri" panose="020F0502020204030204" pitchFamily="34" charset="0"/>
              </a:rPr>
              <a:t>Two gene variants</a:t>
            </a:r>
          </a:p>
        </p:txBody>
      </p:sp>
      <p:pic>
        <p:nvPicPr>
          <p:cNvPr id="6148" name="Picture 2"/>
          <p:cNvPicPr>
            <a:picLocks noChangeAspect="1" noChangeArrowheads="1"/>
          </p:cNvPicPr>
          <p:nvPr/>
        </p:nvPicPr>
        <p:blipFill>
          <a:blip r:embed="rId4" cstate="print"/>
          <a:srcRect/>
          <a:stretch>
            <a:fillRect/>
          </a:stretch>
        </p:blipFill>
        <p:spPr bwMode="auto">
          <a:xfrm>
            <a:off x="4149680" y="1746712"/>
            <a:ext cx="4092575" cy="4706116"/>
          </a:xfrm>
          <a:prstGeom prst="rect">
            <a:avLst/>
          </a:prstGeom>
          <a:noFill/>
          <a:ln w="9525">
            <a:noFill/>
            <a:miter lim="800000"/>
            <a:headEnd/>
            <a:tailEnd/>
          </a:ln>
        </p:spPr>
      </p:pic>
    </p:spTree>
    <p:extLst>
      <p:ext uri="{BB962C8B-B14F-4D97-AF65-F5344CB8AC3E}">
        <p14:creationId xmlns:p14="http://schemas.microsoft.com/office/powerpoint/2010/main" val="32948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197137"/>
            <a:ext cx="6553200" cy="685800"/>
          </a:xfrm>
        </p:spPr>
        <p:txBody>
          <a:bodyPr>
            <a:noAutofit/>
          </a:bodyPr>
          <a:lstStyle/>
          <a:p>
            <a:pPr algn="l" eaLnBrk="1" hangingPunct="1"/>
            <a:r>
              <a:rPr lang="en-US" sz="4000" dirty="0">
                <a:solidFill>
                  <a:schemeClr val="tx2">
                    <a:lumMod val="60000"/>
                    <a:lumOff val="40000"/>
                  </a:schemeClr>
                </a:solidFill>
                <a:latin typeface="+mn-lt"/>
              </a:rPr>
              <a:t>Heterozygous Defect</a:t>
            </a:r>
          </a:p>
        </p:txBody>
      </p:sp>
      <p:sp>
        <p:nvSpPr>
          <p:cNvPr id="4099" name="Content Placeholder 2"/>
          <p:cNvSpPr>
            <a:spLocks noGrp="1"/>
          </p:cNvSpPr>
          <p:nvPr>
            <p:ph idx="1"/>
          </p:nvPr>
        </p:nvSpPr>
        <p:spPr>
          <a:xfrm>
            <a:off x="457200" y="2292533"/>
            <a:ext cx="8229600" cy="3779838"/>
          </a:xfrm>
        </p:spPr>
        <p:txBody>
          <a:bodyPr>
            <a:normAutofit/>
          </a:bodyPr>
          <a:lstStyle/>
          <a:p>
            <a:pPr eaLnBrk="1" hangingPunct="1">
              <a:buBlip>
                <a:blip r:embed="rId3"/>
              </a:buBlip>
            </a:pPr>
            <a:r>
              <a:rPr lang="en-US" sz="2400" dirty="0">
                <a:solidFill>
                  <a:srgbClr val="333333"/>
                </a:solidFill>
                <a:latin typeface="Calibri" panose="020F0502020204030204" pitchFamily="34" charset="0"/>
              </a:rPr>
              <a:t>If both parents are heterozygous for the defect, then </a:t>
            </a:r>
            <a:br>
              <a:rPr lang="en-US" sz="2400" dirty="0">
                <a:solidFill>
                  <a:srgbClr val="333333"/>
                </a:solidFill>
                <a:latin typeface="Calibri" panose="020F0502020204030204" pitchFamily="34" charset="0"/>
              </a:rPr>
            </a:br>
            <a:r>
              <a:rPr lang="en-US" sz="2400" dirty="0">
                <a:solidFill>
                  <a:srgbClr val="333333"/>
                </a:solidFill>
                <a:latin typeface="Calibri" panose="020F0502020204030204" pitchFamily="34" charset="0"/>
              </a:rPr>
              <a:t>there is a:</a:t>
            </a:r>
          </a:p>
          <a:p>
            <a:pPr lvl="1" eaLnBrk="1" hangingPunct="1">
              <a:buFont typeface="Wingdings" panose="05000000000000000000" pitchFamily="2" charset="2"/>
              <a:buChar char="§"/>
            </a:pPr>
            <a:r>
              <a:rPr lang="en-US" sz="2400" dirty="0">
                <a:solidFill>
                  <a:srgbClr val="333333"/>
                </a:solidFill>
                <a:latin typeface="Calibri" panose="020F0502020204030204" pitchFamily="34" charset="0"/>
              </a:rPr>
              <a:t>25% chance child will be homozygous </a:t>
            </a:r>
            <a:r>
              <a:rPr lang="en-US" sz="2400" b="1" u="sng" dirty="0">
                <a:solidFill>
                  <a:srgbClr val="333333"/>
                </a:solidFill>
                <a:latin typeface="Calibri" panose="020F0502020204030204" pitchFamily="34" charset="0"/>
              </a:rPr>
              <a:t>defective</a:t>
            </a:r>
          </a:p>
          <a:p>
            <a:pPr lvl="1" eaLnBrk="1" hangingPunct="1">
              <a:buFont typeface="Wingdings" panose="05000000000000000000" pitchFamily="2" charset="2"/>
              <a:buChar char="§"/>
            </a:pPr>
            <a:r>
              <a:rPr lang="en-US" sz="2400" dirty="0">
                <a:solidFill>
                  <a:srgbClr val="333333"/>
                </a:solidFill>
                <a:latin typeface="Calibri" panose="020F0502020204030204" pitchFamily="34" charset="0"/>
              </a:rPr>
              <a:t>25% chance homozygous </a:t>
            </a:r>
            <a:r>
              <a:rPr lang="en-US" sz="2400" b="1" u="sng" dirty="0">
                <a:solidFill>
                  <a:srgbClr val="333333"/>
                </a:solidFill>
                <a:latin typeface="Calibri" panose="020F0502020204030204" pitchFamily="34" charset="0"/>
              </a:rPr>
              <a:t>normal</a:t>
            </a:r>
          </a:p>
          <a:p>
            <a:pPr lvl="1" eaLnBrk="1" hangingPunct="1">
              <a:buFont typeface="Wingdings" panose="05000000000000000000" pitchFamily="2" charset="2"/>
              <a:buChar char="§"/>
            </a:pPr>
            <a:r>
              <a:rPr lang="en-US" sz="2400" dirty="0">
                <a:solidFill>
                  <a:srgbClr val="333333"/>
                </a:solidFill>
                <a:latin typeface="Calibri" panose="020F0502020204030204" pitchFamily="34" charset="0"/>
              </a:rPr>
              <a:t>50% chance heterozygous defective</a:t>
            </a:r>
          </a:p>
        </p:txBody>
      </p:sp>
    </p:spTree>
    <p:extLst>
      <p:ext uri="{BB962C8B-B14F-4D97-AF65-F5344CB8AC3E}">
        <p14:creationId xmlns:p14="http://schemas.microsoft.com/office/powerpoint/2010/main" val="3879971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159901"/>
            <a:ext cx="6934200" cy="685800"/>
          </a:xfrm>
        </p:spPr>
        <p:txBody>
          <a:bodyPr>
            <a:noAutofit/>
          </a:bodyPr>
          <a:lstStyle/>
          <a:p>
            <a:pPr algn="l" eaLnBrk="1" hangingPunct="1"/>
            <a:r>
              <a:rPr lang="en-US" sz="4000" dirty="0">
                <a:solidFill>
                  <a:schemeClr val="tx2">
                    <a:lumMod val="60000"/>
                    <a:lumOff val="40000"/>
                  </a:schemeClr>
                </a:solidFill>
                <a:latin typeface="+mn-lt"/>
              </a:rPr>
              <a:t>Homozygous Defect</a:t>
            </a:r>
          </a:p>
        </p:txBody>
      </p:sp>
      <p:sp>
        <p:nvSpPr>
          <p:cNvPr id="5123" name="Content Placeholder 2"/>
          <p:cNvSpPr>
            <a:spLocks noGrp="1"/>
          </p:cNvSpPr>
          <p:nvPr>
            <p:ph idx="1"/>
          </p:nvPr>
        </p:nvSpPr>
        <p:spPr>
          <a:xfrm>
            <a:off x="457200" y="2190208"/>
            <a:ext cx="8229600" cy="3856038"/>
          </a:xfrm>
        </p:spPr>
        <p:txBody>
          <a:bodyPr>
            <a:normAutofit/>
          </a:bodyPr>
          <a:lstStyle/>
          <a:p>
            <a:pPr eaLnBrk="1" hangingPunct="1">
              <a:buBlip>
                <a:blip r:embed="rId3"/>
              </a:buBlip>
            </a:pPr>
            <a:r>
              <a:rPr lang="en-US" sz="2400" dirty="0">
                <a:solidFill>
                  <a:srgbClr val="333333"/>
                </a:solidFill>
                <a:latin typeface="Calibri" panose="020F0502020204030204" pitchFamily="34" charset="0"/>
              </a:rPr>
              <a:t>If both parents are homozygous for a defect, then all children will be homozygous defective as well.</a:t>
            </a:r>
          </a:p>
          <a:p>
            <a:pPr marL="0" indent="0" eaLnBrk="1" hangingPunct="1">
              <a:buNone/>
            </a:pPr>
            <a:endParaRPr lang="en-US" sz="2400" dirty="0">
              <a:solidFill>
                <a:srgbClr val="333333"/>
              </a:solidFill>
              <a:latin typeface="Calibri" panose="020F0502020204030204" pitchFamily="34" charset="0"/>
            </a:endParaRPr>
          </a:p>
          <a:p>
            <a:pPr eaLnBrk="1" hangingPunct="1">
              <a:buBlip>
                <a:blip r:embed="rId3"/>
              </a:buBlip>
            </a:pPr>
            <a:r>
              <a:rPr lang="en-US" sz="2400" dirty="0">
                <a:solidFill>
                  <a:srgbClr val="333333"/>
                </a:solidFill>
                <a:latin typeface="Calibri" panose="020F0502020204030204" pitchFamily="34" charset="0"/>
              </a:rPr>
              <a:t>If both parents are homozygous normal, then all children will be normal as well.</a:t>
            </a:r>
          </a:p>
        </p:txBody>
      </p:sp>
    </p:spTree>
    <p:extLst>
      <p:ext uri="{BB962C8B-B14F-4D97-AF65-F5344CB8AC3E}">
        <p14:creationId xmlns:p14="http://schemas.microsoft.com/office/powerpoint/2010/main" val="1783236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707136" y="703483"/>
            <a:ext cx="7406640" cy="1356360"/>
          </a:xfrm>
        </p:spPr>
        <p:txBody>
          <a:bodyPr>
            <a:normAutofit/>
          </a:bodyPr>
          <a:lstStyle/>
          <a:p>
            <a:pPr algn="l" eaLnBrk="1" hangingPunct="1">
              <a:defRPr/>
            </a:pPr>
            <a:r>
              <a:rPr lang="en-US" sz="4000" dirty="0">
                <a:solidFill>
                  <a:schemeClr val="tx2">
                    <a:lumMod val="60000"/>
                    <a:lumOff val="40000"/>
                  </a:schemeClr>
                </a:solidFill>
                <a:latin typeface="+mn-lt"/>
              </a:rPr>
              <a:t>An Example of a SNP</a:t>
            </a:r>
          </a:p>
        </p:txBody>
      </p:sp>
      <p:sp>
        <p:nvSpPr>
          <p:cNvPr id="16386" name="Rectangle 2"/>
          <p:cNvSpPr>
            <a:spLocks noGrp="1" noChangeArrowheads="1"/>
          </p:cNvSpPr>
          <p:nvPr>
            <p:ph idx="1"/>
          </p:nvPr>
        </p:nvSpPr>
        <p:spPr>
          <a:xfrm>
            <a:off x="707136" y="1918944"/>
            <a:ext cx="7754476" cy="1295399"/>
          </a:xfrm>
        </p:spPr>
        <p:txBody>
          <a:bodyPr/>
          <a:lstStyle/>
          <a:p>
            <a:pPr eaLnBrk="1" hangingPunct="1">
              <a:lnSpc>
                <a:spcPct val="80000"/>
              </a:lnSpc>
              <a:spcBef>
                <a:spcPct val="0"/>
              </a:spcBef>
              <a:buBlip>
                <a:blip r:embed="rId3"/>
              </a:buBlip>
              <a:defRPr/>
            </a:pPr>
            <a:r>
              <a:rPr lang="en-US" sz="2200" dirty="0">
                <a:solidFill>
                  <a:srgbClr val="333333"/>
                </a:solidFill>
                <a:latin typeface="Calibri" panose="020F0502020204030204" pitchFamily="34" charset="0"/>
              </a:rPr>
              <a:t>At location for MTHFR position C677, which is rs1801133 (rung) of the DNA genome, or position 677 of the MTHFR-encoding portion of DNA, one normally find two cytosine (C) nucleotides. </a:t>
            </a:r>
            <a:r>
              <a:rPr lang="en-US" sz="2400" dirty="0">
                <a:solidFill>
                  <a:srgbClr val="333333"/>
                </a:solidFill>
                <a:latin typeface="Calibri" panose="020F0502020204030204" pitchFamily="34" charset="0"/>
              </a:rPr>
              <a:t> </a:t>
            </a:r>
          </a:p>
        </p:txBody>
      </p:sp>
      <p:pic>
        <p:nvPicPr>
          <p:cNvPr id="583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0336" y="2953157"/>
            <a:ext cx="2964557" cy="3428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862964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777672" y="1158672"/>
            <a:ext cx="7543800" cy="1143000"/>
          </a:xfrm>
        </p:spPr>
        <p:txBody>
          <a:bodyPr>
            <a:normAutofit/>
          </a:bodyPr>
          <a:lstStyle/>
          <a:p>
            <a:pPr algn="l">
              <a:lnSpc>
                <a:spcPct val="80000"/>
              </a:lnSpc>
              <a:spcBef>
                <a:spcPts val="763"/>
              </a:spcBef>
            </a:pPr>
            <a:r>
              <a:rPr lang="en-US" sz="4000" dirty="0">
                <a:solidFill>
                  <a:schemeClr val="tx2">
                    <a:lumMod val="60000"/>
                    <a:lumOff val="40000"/>
                  </a:schemeClr>
                </a:solidFill>
                <a:latin typeface="+mn-lt"/>
                <a:ea typeface="ＭＳ Ｐゴシック" charset="0"/>
                <a:cs typeface="ＭＳ Ｐゴシック" charset="0"/>
                <a:sym typeface="Lucida Grande" charset="0"/>
              </a:rPr>
              <a:t>Heterozygous SNP</a:t>
            </a:r>
          </a:p>
        </p:txBody>
      </p:sp>
      <p:sp>
        <p:nvSpPr>
          <p:cNvPr id="59394" name="Rectangle 2"/>
          <p:cNvSpPr>
            <a:spLocks/>
          </p:cNvSpPr>
          <p:nvPr/>
        </p:nvSpPr>
        <p:spPr bwMode="auto">
          <a:xfrm>
            <a:off x="914400" y="2494269"/>
            <a:ext cx="741521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marL="342900" indent="-342900" algn="l">
              <a:lnSpc>
                <a:spcPct val="80000"/>
              </a:lnSpc>
              <a:spcBef>
                <a:spcPts val="763"/>
              </a:spcBef>
              <a:buClr>
                <a:schemeClr val="accent1"/>
              </a:buClr>
              <a:buSzPct val="100000"/>
              <a:buBlip>
                <a:blip r:embed="rId3"/>
              </a:buBlip>
            </a:pPr>
            <a:r>
              <a:rPr lang="en-US" sz="2400" dirty="0">
                <a:solidFill>
                  <a:srgbClr val="333333"/>
                </a:solidFill>
                <a:latin typeface="Calibri" panose="020F0502020204030204" pitchFamily="34" charset="0"/>
                <a:ea typeface="ＭＳ Ｐゴシック" charset="0"/>
                <a:cs typeface="ＭＳ Ｐゴシック" charset="0"/>
                <a:sym typeface="Lucida Grande" charset="0"/>
              </a:rPr>
              <a:t>If one of the cytosine (C) nucleotides has been replaced by a thymine (T), the SNP (</a:t>
            </a:r>
            <a:r>
              <a:rPr lang="ja-JP" altLang="en-US" sz="2400" dirty="0">
                <a:solidFill>
                  <a:srgbClr val="333333"/>
                </a:solidFill>
                <a:latin typeface="Calibri" panose="020F0502020204030204" pitchFamily="34" charset="0"/>
                <a:ea typeface="ＭＳ Ｐゴシック" charset="0"/>
                <a:cs typeface="ＭＳ Ｐゴシック" charset="0"/>
                <a:sym typeface="Lucida Grande" charset="0"/>
              </a:rPr>
              <a:t>“</a:t>
            </a:r>
            <a:r>
              <a:rPr lang="en-US" altLang="ja-JP" sz="2400" dirty="0">
                <a:solidFill>
                  <a:srgbClr val="333333"/>
                </a:solidFill>
                <a:latin typeface="Calibri" panose="020F0502020204030204" pitchFamily="34" charset="0"/>
                <a:cs typeface="Lucida Grande" charset="0"/>
                <a:sym typeface="Lucida Grande" charset="0"/>
              </a:rPr>
              <a:t>swap</a:t>
            </a:r>
            <a:r>
              <a:rPr lang="ja-JP" altLang="en-US" sz="2400" dirty="0">
                <a:solidFill>
                  <a:srgbClr val="333333"/>
                </a:solidFill>
                <a:latin typeface="Calibri" panose="020F0502020204030204" pitchFamily="34" charset="0"/>
                <a:ea typeface="ＭＳ Ｐゴシック" charset="0"/>
                <a:cs typeface="ＭＳ Ｐゴシック" charset="0"/>
                <a:sym typeface="Lucida Grande" charset="0"/>
              </a:rPr>
              <a:t>”</a:t>
            </a:r>
            <a:r>
              <a:rPr lang="en-US" altLang="ja-JP" sz="2400" dirty="0">
                <a:solidFill>
                  <a:srgbClr val="333333"/>
                </a:solidFill>
                <a:latin typeface="Calibri" panose="020F0502020204030204" pitchFamily="34" charset="0"/>
                <a:cs typeface="Lucida Grande" charset="0"/>
                <a:sym typeface="Lucida Grande" charset="0"/>
              </a:rPr>
              <a:t>) is referred to as an </a:t>
            </a:r>
            <a:r>
              <a:rPr lang="en-US" altLang="ja-JP" sz="2400" u="sng" dirty="0">
                <a:solidFill>
                  <a:srgbClr val="333333"/>
                </a:solidFill>
                <a:latin typeface="Calibri" panose="020F0502020204030204" pitchFamily="34" charset="0"/>
                <a:cs typeface="Lucida Grande" charset="0"/>
                <a:sym typeface="Lucida Grande" charset="0"/>
              </a:rPr>
              <a:t>MTHFR C677T </a:t>
            </a:r>
            <a:r>
              <a:rPr lang="en-US" altLang="ja-JP" sz="2400" dirty="0">
                <a:solidFill>
                  <a:srgbClr val="333333"/>
                </a:solidFill>
                <a:latin typeface="Calibri" panose="020F0502020204030204" pitchFamily="34" charset="0"/>
                <a:cs typeface="Lucida Grande" charset="0"/>
                <a:sym typeface="Lucida Grande" charset="0"/>
              </a:rPr>
              <a:t>heterozygous SNP.</a:t>
            </a:r>
          </a:p>
          <a:p>
            <a:pPr lvl="1" algn="l">
              <a:lnSpc>
                <a:spcPct val="80000"/>
              </a:lnSpc>
              <a:spcBef>
                <a:spcPts val="663"/>
              </a:spcBef>
              <a:buClr>
                <a:srgbClr val="000000"/>
              </a:buClr>
              <a:buSzPct val="100000"/>
            </a:pPr>
            <a:endParaRPr lang="en-US" sz="2400" dirty="0">
              <a:solidFill>
                <a:srgbClr val="333333"/>
              </a:solidFill>
              <a:latin typeface="Calibri" panose="020F0502020204030204" pitchFamily="34" charset="0"/>
              <a:cs typeface="Lucida Grande" charset="0"/>
              <a:sym typeface="Lucida Grande" charset="0"/>
            </a:endParaRPr>
          </a:p>
          <a:p>
            <a:pPr marL="800100" lvl="1" indent="-342900" algn="l">
              <a:lnSpc>
                <a:spcPct val="80000"/>
              </a:lnSpc>
              <a:spcBef>
                <a:spcPts val="663"/>
              </a:spcBef>
              <a:buSzPct val="100000"/>
              <a:buFont typeface="Wingdings" panose="05000000000000000000" pitchFamily="2" charset="2"/>
              <a:buChar char="§"/>
            </a:pPr>
            <a:r>
              <a:rPr lang="en-US" sz="2400" dirty="0">
                <a:solidFill>
                  <a:srgbClr val="333333"/>
                </a:solidFill>
                <a:latin typeface="Calibri" panose="020F0502020204030204" pitchFamily="34" charset="0"/>
                <a:cs typeface="Lucida Grande" charset="0"/>
                <a:sym typeface="Lucida Grande" charset="0"/>
              </a:rPr>
              <a:t>It is estimated that the MTHFR enzymatic activity may be reduced by 20-30% (less methylfolate).</a:t>
            </a:r>
          </a:p>
          <a:p>
            <a:pPr algn="l">
              <a:lnSpc>
                <a:spcPct val="80000"/>
              </a:lnSpc>
              <a:spcBef>
                <a:spcPts val="663"/>
              </a:spcBef>
            </a:pPr>
            <a:endParaRPr lang="en-US" sz="2100" dirty="0">
              <a:solidFill>
                <a:schemeClr val="tx1"/>
              </a:solidFill>
              <a:latin typeface="Calibri Light" panose="020F0302020204030204" pitchFamily="34" charset="0"/>
              <a:cs typeface="Lucida Grande" charset="0"/>
              <a:sym typeface="Lucida Grande" charset="0"/>
            </a:endParaRPr>
          </a:p>
        </p:txBody>
      </p:sp>
    </p:spTree>
    <p:extLst>
      <p:ext uri="{BB962C8B-B14F-4D97-AF65-F5344CB8AC3E}">
        <p14:creationId xmlns:p14="http://schemas.microsoft.com/office/powerpoint/2010/main" val="57326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p:txBody>
          <a:bodyPr>
            <a:normAutofit/>
          </a:bodyPr>
          <a:lstStyle/>
          <a:p>
            <a:pPr algn="l">
              <a:lnSpc>
                <a:spcPct val="80000"/>
              </a:lnSpc>
              <a:spcBef>
                <a:spcPts val="763"/>
              </a:spcBef>
            </a:pPr>
            <a:r>
              <a:rPr lang="en-US" sz="4000" dirty="0">
                <a:solidFill>
                  <a:schemeClr val="tx2">
                    <a:lumMod val="60000"/>
                    <a:lumOff val="40000"/>
                  </a:schemeClr>
                </a:solidFill>
                <a:latin typeface="+mn-lt"/>
                <a:ea typeface="ＭＳ Ｐゴシック" charset="0"/>
                <a:cs typeface="ＭＳ Ｐゴシック" charset="0"/>
                <a:sym typeface="Lucida Grande" charset="0"/>
              </a:rPr>
              <a:t>Homozygous SNP</a:t>
            </a:r>
          </a:p>
        </p:txBody>
      </p:sp>
      <p:sp>
        <p:nvSpPr>
          <p:cNvPr id="60418" name="Rectangle 2"/>
          <p:cNvSpPr>
            <a:spLocks/>
          </p:cNvSpPr>
          <p:nvPr/>
        </p:nvSpPr>
        <p:spPr bwMode="auto">
          <a:xfrm>
            <a:off x="928914" y="2467432"/>
            <a:ext cx="762533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marL="342900" indent="-342900" algn="l">
              <a:lnSpc>
                <a:spcPct val="80000"/>
              </a:lnSpc>
              <a:spcBef>
                <a:spcPts val="763"/>
              </a:spcBef>
              <a:buClr>
                <a:schemeClr val="accent1"/>
              </a:buClr>
              <a:buSzPct val="100000"/>
              <a:buBlip>
                <a:blip r:embed="rId3"/>
              </a:buBlip>
            </a:pPr>
            <a:r>
              <a:rPr lang="en-US" sz="2400" dirty="0">
                <a:solidFill>
                  <a:srgbClr val="333333"/>
                </a:solidFill>
                <a:latin typeface="Calibri" panose="020F0502020204030204" pitchFamily="34" charset="0"/>
                <a:ea typeface="ＭＳ Ｐゴシック" charset="0"/>
                <a:cs typeface="ＭＳ Ｐゴシック" charset="0"/>
                <a:sym typeface="Lucida Grande" charset="0"/>
              </a:rPr>
              <a:t>If both cytosine nucleotides have been replaced by thymine, the SNP is referred to as an </a:t>
            </a:r>
            <a:r>
              <a:rPr lang="en-US" sz="2400" u="sng" dirty="0">
                <a:solidFill>
                  <a:srgbClr val="333333"/>
                </a:solidFill>
                <a:latin typeface="Calibri" panose="020F0502020204030204" pitchFamily="34" charset="0"/>
                <a:ea typeface="ＭＳ Ｐゴシック" charset="0"/>
                <a:cs typeface="ＭＳ Ｐゴシック" charset="0"/>
                <a:sym typeface="Lucida Grande" charset="0"/>
              </a:rPr>
              <a:t>MTHFR C677T </a:t>
            </a:r>
            <a:r>
              <a:rPr lang="en-US" sz="2400" dirty="0">
                <a:solidFill>
                  <a:srgbClr val="333333"/>
                </a:solidFill>
                <a:latin typeface="Calibri" panose="020F0502020204030204" pitchFamily="34" charset="0"/>
                <a:ea typeface="ＭＳ Ｐゴシック" charset="0"/>
                <a:cs typeface="ＭＳ Ｐゴシック" charset="0"/>
                <a:sym typeface="Lucida Grande" charset="0"/>
              </a:rPr>
              <a:t>homozygous SNP. </a:t>
            </a:r>
          </a:p>
          <a:p>
            <a:pPr marL="342900" indent="-342900" algn="l">
              <a:lnSpc>
                <a:spcPct val="80000"/>
              </a:lnSpc>
              <a:spcBef>
                <a:spcPts val="763"/>
              </a:spcBef>
              <a:buClr>
                <a:srgbClr val="000000"/>
              </a:buClr>
              <a:buSzPct val="100000"/>
              <a:buBlip>
                <a:blip r:embed="rId3"/>
              </a:buBlip>
            </a:pPr>
            <a:endParaRPr lang="en-US" sz="2400" dirty="0">
              <a:solidFill>
                <a:srgbClr val="333333"/>
              </a:solidFill>
              <a:latin typeface="Calibri" panose="020F0502020204030204" pitchFamily="34" charset="0"/>
              <a:ea typeface="ＭＳ Ｐゴシック" charset="0"/>
              <a:cs typeface="ＭＳ Ｐゴシック" charset="0"/>
              <a:sym typeface="Lucida Grande" charset="0"/>
            </a:endParaRPr>
          </a:p>
          <a:p>
            <a:pPr marL="342900" indent="-342900" algn="l">
              <a:lnSpc>
                <a:spcPct val="80000"/>
              </a:lnSpc>
              <a:spcBef>
                <a:spcPts val="763"/>
              </a:spcBef>
              <a:buClr>
                <a:schemeClr val="accent1"/>
              </a:buClr>
              <a:buSzPct val="100000"/>
              <a:buBlip>
                <a:blip r:embed="rId3"/>
              </a:buBlip>
            </a:pPr>
            <a:r>
              <a:rPr lang="en-US" sz="2400" dirty="0">
                <a:solidFill>
                  <a:srgbClr val="333333"/>
                </a:solidFill>
                <a:latin typeface="Calibri" panose="020F0502020204030204" pitchFamily="34" charset="0"/>
                <a:ea typeface="ＭＳ Ｐゴシック" charset="0"/>
                <a:cs typeface="ＭＳ Ｐゴシック" charset="0"/>
                <a:sym typeface="Lucida Grande" charset="0"/>
              </a:rPr>
              <a:t>Consequently, the MTHFR enzymatic activity may be reduced by up to 60 to 80%.  </a:t>
            </a:r>
          </a:p>
        </p:txBody>
      </p:sp>
    </p:spTree>
    <p:extLst>
      <p:ext uri="{BB962C8B-B14F-4D97-AF65-F5344CB8AC3E}">
        <p14:creationId xmlns:p14="http://schemas.microsoft.com/office/powerpoint/2010/main" val="3772398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834564" y="1149096"/>
            <a:ext cx="7162800" cy="1143000"/>
          </a:xfrm>
        </p:spPr>
        <p:txBody>
          <a:bodyPr>
            <a:normAutofit/>
          </a:bodyPr>
          <a:lstStyle/>
          <a:p>
            <a:pPr algn="l" eaLnBrk="1" hangingPunct="1">
              <a:defRPr/>
            </a:pPr>
            <a:r>
              <a:rPr lang="en-US" sz="4000" dirty="0">
                <a:solidFill>
                  <a:schemeClr val="tx2">
                    <a:lumMod val="60000"/>
                    <a:lumOff val="40000"/>
                  </a:schemeClr>
                </a:solidFill>
                <a:latin typeface="+mn-lt"/>
              </a:rPr>
              <a:t>What a SNP may do:</a:t>
            </a:r>
          </a:p>
        </p:txBody>
      </p:sp>
      <p:sp>
        <p:nvSpPr>
          <p:cNvPr id="61442" name="Rectangle 2"/>
          <p:cNvSpPr>
            <a:spLocks/>
          </p:cNvSpPr>
          <p:nvPr/>
        </p:nvSpPr>
        <p:spPr bwMode="auto">
          <a:xfrm>
            <a:off x="938196" y="2310384"/>
            <a:ext cx="7802880" cy="3383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p>
            <a:pPr algn="l">
              <a:spcBef>
                <a:spcPts val="663"/>
              </a:spcBef>
            </a:pPr>
            <a:r>
              <a:rPr lang="en-US" sz="2400" b="1" dirty="0">
                <a:solidFill>
                  <a:srgbClr val="333333"/>
                </a:solidFill>
                <a:latin typeface="Calibri" panose="020F0502020204030204" pitchFamily="34" charset="0"/>
                <a:ea typeface="ＭＳ Ｐゴシック" charset="0"/>
                <a:cs typeface="ＭＳ Ｐゴシック" charset="0"/>
                <a:sym typeface="Lucida Grande" charset="0"/>
              </a:rPr>
              <a:t>Results in the selection of an alternate amino acid, which may:</a:t>
            </a:r>
            <a:endParaRPr lang="en-US" sz="2400" dirty="0">
              <a:solidFill>
                <a:srgbClr val="333333"/>
              </a:solidFill>
              <a:latin typeface="Calibri" panose="020F0502020204030204" pitchFamily="34" charset="0"/>
              <a:ea typeface="ＭＳ Ｐゴシック" charset="0"/>
              <a:cs typeface="ＭＳ Ｐゴシック" charset="0"/>
              <a:sym typeface="Lucida Grande" charset="0"/>
            </a:endParaRPr>
          </a:p>
          <a:p>
            <a:pPr marL="342900" indent="-342900" algn="l">
              <a:spcBef>
                <a:spcPts val="663"/>
              </a:spcBef>
              <a:buClr>
                <a:srgbClr val="000000"/>
              </a:buClr>
              <a:buSzPct val="100000"/>
              <a:buBlip>
                <a:blip r:embed="rId3"/>
              </a:buBlip>
            </a:pPr>
            <a:r>
              <a:rPr lang="en-US" sz="2400" dirty="0">
                <a:solidFill>
                  <a:srgbClr val="333333"/>
                </a:solidFill>
                <a:latin typeface="Calibri" panose="020F0502020204030204" pitchFamily="34" charset="0"/>
                <a:ea typeface="ＭＳ Ｐゴシック" charset="0"/>
                <a:cs typeface="ＭＳ Ｐゴシック" charset="0"/>
                <a:sym typeface="Lucida Grande" charset="0"/>
              </a:rPr>
              <a:t> Change the shape of the resulting polypeptide.</a:t>
            </a:r>
          </a:p>
          <a:p>
            <a:pPr marL="342900" indent="-342900" algn="l">
              <a:spcBef>
                <a:spcPts val="663"/>
              </a:spcBef>
              <a:buClr>
                <a:srgbClr val="000000"/>
              </a:buClr>
              <a:buSzPct val="100000"/>
              <a:buBlip>
                <a:blip r:embed="rId3"/>
              </a:buBlip>
            </a:pPr>
            <a:r>
              <a:rPr lang="en-US" sz="2400" dirty="0">
                <a:solidFill>
                  <a:srgbClr val="333333"/>
                </a:solidFill>
                <a:latin typeface="Calibri" panose="020F0502020204030204" pitchFamily="34" charset="0"/>
                <a:ea typeface="ＭＳ Ｐゴシック" charset="0"/>
                <a:cs typeface="ＭＳ Ｐゴシック" charset="0"/>
                <a:sym typeface="Lucida Grande" charset="0"/>
              </a:rPr>
              <a:t> Impact the function of the enzyme, receptor, or</a:t>
            </a:r>
            <a:br>
              <a:rPr lang="en-US" sz="2400" dirty="0">
                <a:solidFill>
                  <a:srgbClr val="333333"/>
                </a:solidFill>
                <a:latin typeface="Calibri" panose="020F0502020204030204" pitchFamily="34" charset="0"/>
                <a:ea typeface="ＭＳ Ｐゴシック" charset="0"/>
                <a:cs typeface="ＭＳ Ｐゴシック" charset="0"/>
                <a:sym typeface="Lucida Grande" charset="0"/>
              </a:rPr>
            </a:br>
            <a:r>
              <a:rPr lang="en-US" sz="2400" dirty="0">
                <a:solidFill>
                  <a:srgbClr val="333333"/>
                </a:solidFill>
                <a:latin typeface="Calibri" panose="020F0502020204030204" pitchFamily="34" charset="0"/>
                <a:ea typeface="ＭＳ Ｐゴシック" charset="0"/>
                <a:cs typeface="ＭＳ Ｐゴシック" charset="0"/>
                <a:sym typeface="Lucida Grande" charset="0"/>
              </a:rPr>
              <a:t> carrier protein.</a:t>
            </a:r>
          </a:p>
          <a:p>
            <a:pPr algn="l">
              <a:spcBef>
                <a:spcPts val="663"/>
              </a:spcBef>
              <a:buClr>
                <a:srgbClr val="000000"/>
              </a:buClr>
              <a:buSzPct val="100000"/>
            </a:pPr>
            <a:r>
              <a:rPr lang="en-US" sz="2800" dirty="0">
                <a:solidFill>
                  <a:schemeClr val="tx1"/>
                </a:solidFill>
                <a:latin typeface="Calibri Light" panose="020F0302020204030204" pitchFamily="34" charset="0"/>
                <a:ea typeface="ＭＳ Ｐゴシック" charset="0"/>
                <a:cs typeface="ＭＳ Ｐゴシック" charset="0"/>
                <a:sym typeface="Lucida Grande" charset="0"/>
              </a:rPr>
              <a:t>  </a:t>
            </a:r>
          </a:p>
        </p:txBody>
      </p:sp>
    </p:spTree>
    <p:extLst>
      <p:ext uri="{BB962C8B-B14F-4D97-AF65-F5344CB8AC3E}">
        <p14:creationId xmlns:p14="http://schemas.microsoft.com/office/powerpoint/2010/main" val="4097120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805536" y="1146634"/>
            <a:ext cx="7543800" cy="1143000"/>
          </a:xfrm>
        </p:spPr>
        <p:txBody>
          <a:bodyPr>
            <a:normAutofit/>
          </a:bodyPr>
          <a:lstStyle/>
          <a:p>
            <a:pPr algn="l" eaLnBrk="1" hangingPunct="1">
              <a:defRPr/>
            </a:pPr>
            <a:r>
              <a:rPr lang="en-US" sz="4000" dirty="0">
                <a:solidFill>
                  <a:schemeClr val="tx2">
                    <a:lumMod val="60000"/>
                    <a:lumOff val="40000"/>
                  </a:schemeClr>
                </a:solidFill>
                <a:latin typeface="+mn-lt"/>
              </a:rPr>
              <a:t>So What Can Happen?</a:t>
            </a:r>
          </a:p>
        </p:txBody>
      </p:sp>
      <p:sp>
        <p:nvSpPr>
          <p:cNvPr id="15362" name="Rectangle 2"/>
          <p:cNvSpPr>
            <a:spLocks noGrp="1" noChangeArrowheads="1"/>
          </p:cNvSpPr>
          <p:nvPr>
            <p:ph idx="1"/>
          </p:nvPr>
        </p:nvSpPr>
        <p:spPr>
          <a:xfrm>
            <a:off x="805536" y="2289634"/>
            <a:ext cx="8229600" cy="4259262"/>
          </a:xfrm>
        </p:spPr>
        <p:txBody>
          <a:bodyPr>
            <a:normAutofit/>
          </a:bodyPr>
          <a:lstStyle/>
          <a:p>
            <a:pPr>
              <a:buBlip>
                <a:blip r:embed="rId3"/>
              </a:buBlip>
              <a:defRPr/>
            </a:pPr>
            <a:r>
              <a:rPr lang="en-US" sz="2400" dirty="0">
                <a:solidFill>
                  <a:srgbClr val="333333"/>
                </a:solidFill>
                <a:latin typeface="Calibri" panose="020F0502020204030204" pitchFamily="34" charset="0"/>
              </a:rPr>
              <a:t>SNPs may cause down-regulation, or slower enzymatic activity, receptor function and carrier protein function.</a:t>
            </a:r>
            <a:br>
              <a:rPr lang="en-US" sz="2400" dirty="0">
                <a:solidFill>
                  <a:srgbClr val="333333"/>
                </a:solidFill>
                <a:latin typeface="Calibri" panose="020F0502020204030204" pitchFamily="34" charset="0"/>
              </a:rPr>
            </a:br>
            <a:endParaRPr lang="en-US" sz="2400" dirty="0">
              <a:solidFill>
                <a:srgbClr val="333333"/>
              </a:solidFill>
              <a:latin typeface="Calibri" panose="020F0502020204030204" pitchFamily="34" charset="0"/>
            </a:endParaRPr>
          </a:p>
          <a:p>
            <a:pPr>
              <a:buBlip>
                <a:blip r:embed="rId3"/>
              </a:buBlip>
              <a:defRPr/>
            </a:pPr>
            <a:r>
              <a:rPr lang="en-US" sz="2400" dirty="0">
                <a:solidFill>
                  <a:srgbClr val="333333"/>
                </a:solidFill>
                <a:latin typeface="Calibri" panose="020F0502020204030204" pitchFamily="34" charset="0"/>
              </a:rPr>
              <a:t>But, a few SNPs may cause up-regulation, or faster </a:t>
            </a:r>
            <a:br>
              <a:rPr lang="en-US" sz="2400" dirty="0">
                <a:solidFill>
                  <a:srgbClr val="333333"/>
                </a:solidFill>
                <a:latin typeface="Calibri" panose="020F0502020204030204" pitchFamily="34" charset="0"/>
              </a:rPr>
            </a:br>
            <a:r>
              <a:rPr lang="en-US" sz="2400" dirty="0">
                <a:solidFill>
                  <a:srgbClr val="333333"/>
                </a:solidFill>
                <a:latin typeface="Calibri" panose="020F0502020204030204" pitchFamily="34" charset="0"/>
              </a:rPr>
              <a:t>enzymatic activity, receptor function and carrier </a:t>
            </a:r>
            <a:br>
              <a:rPr lang="en-US" sz="2400" dirty="0">
                <a:solidFill>
                  <a:srgbClr val="333333"/>
                </a:solidFill>
                <a:latin typeface="Calibri" panose="020F0502020204030204" pitchFamily="34" charset="0"/>
              </a:rPr>
            </a:br>
            <a:r>
              <a:rPr lang="en-US" sz="2400" dirty="0">
                <a:solidFill>
                  <a:srgbClr val="333333"/>
                </a:solidFill>
                <a:latin typeface="Calibri" panose="020F0502020204030204" pitchFamily="34" charset="0"/>
              </a:rPr>
              <a:t>protein function.</a:t>
            </a:r>
          </a:p>
        </p:txBody>
      </p:sp>
    </p:spTree>
    <p:extLst>
      <p:ext uri="{BB962C8B-B14F-4D97-AF65-F5344CB8AC3E}">
        <p14:creationId xmlns:p14="http://schemas.microsoft.com/office/powerpoint/2010/main" val="2882368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714093" y="1038239"/>
            <a:ext cx="8229600" cy="1143000"/>
          </a:xfrm>
        </p:spPr>
        <p:txBody>
          <a:bodyPr>
            <a:normAutofit/>
          </a:bodyPr>
          <a:lstStyle/>
          <a:p>
            <a:pPr algn="l" eaLnBrk="1" hangingPunct="1">
              <a:defRPr/>
            </a:pPr>
            <a:r>
              <a:rPr lang="en-US" sz="4000" dirty="0">
                <a:solidFill>
                  <a:schemeClr val="tx2">
                    <a:lumMod val="60000"/>
                    <a:lumOff val="40000"/>
                  </a:schemeClr>
                </a:solidFill>
                <a:latin typeface="+mn-lt"/>
              </a:rPr>
              <a:t>So What Does this Mean?</a:t>
            </a:r>
          </a:p>
        </p:txBody>
      </p:sp>
      <p:sp>
        <p:nvSpPr>
          <p:cNvPr id="19458" name="Rectangle 2"/>
          <p:cNvSpPr>
            <a:spLocks noGrp="1" noChangeArrowheads="1"/>
          </p:cNvSpPr>
          <p:nvPr>
            <p:ph idx="1"/>
          </p:nvPr>
        </p:nvSpPr>
        <p:spPr>
          <a:xfrm>
            <a:off x="723900" y="2251913"/>
            <a:ext cx="6477000" cy="2501900"/>
          </a:xfrm>
        </p:spPr>
        <p:txBody>
          <a:bodyPr>
            <a:normAutofit/>
          </a:bodyPr>
          <a:lstStyle/>
          <a:p>
            <a:pPr eaLnBrk="1" hangingPunct="1">
              <a:spcBef>
                <a:spcPct val="0"/>
              </a:spcBef>
              <a:buBlip>
                <a:blip r:embed="rId3"/>
              </a:buBlip>
              <a:defRPr/>
            </a:pPr>
            <a:r>
              <a:rPr lang="en-US" sz="2200" dirty="0">
                <a:solidFill>
                  <a:srgbClr val="333333"/>
                </a:solidFill>
                <a:latin typeface="Calibri" panose="020F0502020204030204" pitchFamily="34" charset="0"/>
              </a:rPr>
              <a:t>A person with a heterozygous or a homozygous SNP may have a decreased ability to convert </a:t>
            </a:r>
            <a:r>
              <a:rPr lang="en-US" sz="2200" dirty="0" smtClean="0">
                <a:solidFill>
                  <a:srgbClr val="333333"/>
                </a:solidFill>
                <a:latin typeface="Calibri" panose="020F0502020204030204" pitchFamily="34" charset="0"/>
              </a:rPr>
              <a:t>(</a:t>
            </a:r>
            <a:r>
              <a:rPr lang="en-US" sz="2200" dirty="0">
                <a:solidFill>
                  <a:srgbClr val="333333"/>
                </a:solidFill>
                <a:latin typeface="Calibri" panose="020F0502020204030204" pitchFamily="34" charset="0"/>
              </a:rPr>
              <a:t>substrate</a:t>
            </a:r>
            <a:r>
              <a:rPr lang="en-US" sz="2200" b="1" dirty="0">
                <a:solidFill>
                  <a:srgbClr val="333333"/>
                </a:solidFill>
                <a:latin typeface="Calibri" panose="020F0502020204030204" pitchFamily="34" charset="0"/>
              </a:rPr>
              <a:t> A</a:t>
            </a:r>
            <a:r>
              <a:rPr lang="en-US" sz="2200" dirty="0">
                <a:solidFill>
                  <a:srgbClr val="333333"/>
                </a:solidFill>
                <a:latin typeface="Calibri" panose="020F0502020204030204" pitchFamily="34" charset="0"/>
              </a:rPr>
              <a:t>) to (product </a:t>
            </a:r>
            <a:r>
              <a:rPr lang="en-US" sz="2200" b="1" dirty="0">
                <a:solidFill>
                  <a:srgbClr val="333333"/>
                </a:solidFill>
                <a:latin typeface="Calibri" panose="020F0502020204030204" pitchFamily="34" charset="0"/>
              </a:rPr>
              <a:t>B</a:t>
            </a:r>
            <a:r>
              <a:rPr lang="en-US" sz="2200" dirty="0">
                <a:solidFill>
                  <a:srgbClr val="333333"/>
                </a:solidFill>
                <a:latin typeface="Calibri" panose="020F0502020204030204" pitchFamily="34" charset="0"/>
              </a:rPr>
              <a:t>). </a:t>
            </a:r>
            <a:br>
              <a:rPr lang="en-US" sz="2200" dirty="0">
                <a:solidFill>
                  <a:srgbClr val="333333"/>
                </a:solidFill>
                <a:latin typeface="Calibri" panose="020F0502020204030204" pitchFamily="34" charset="0"/>
              </a:rPr>
            </a:br>
            <a:endParaRPr lang="en-US" sz="2200" dirty="0">
              <a:solidFill>
                <a:srgbClr val="333333"/>
              </a:solidFill>
              <a:latin typeface="Calibri" panose="020F0502020204030204" pitchFamily="34" charset="0"/>
            </a:endParaRPr>
          </a:p>
          <a:p>
            <a:pPr eaLnBrk="1" hangingPunct="1">
              <a:spcBef>
                <a:spcPct val="0"/>
              </a:spcBef>
              <a:buBlip>
                <a:blip r:embed="rId3"/>
              </a:buBlip>
              <a:defRPr/>
            </a:pPr>
            <a:r>
              <a:rPr lang="en-US" sz="2200" dirty="0">
                <a:solidFill>
                  <a:srgbClr val="333333"/>
                </a:solidFill>
                <a:latin typeface="Calibri" panose="020F0502020204030204" pitchFamily="34" charset="0"/>
              </a:rPr>
              <a:t>Also, co-factors (vitamins, minerals, amino acids) are needed for this process as well, and lack of them can also create the same impact.</a:t>
            </a:r>
          </a:p>
          <a:p>
            <a:pPr marL="304800" indent="-304800" eaLnBrk="1" hangingPunct="1">
              <a:spcBef>
                <a:spcPct val="0"/>
              </a:spcBef>
              <a:defRPr/>
            </a:pPr>
            <a:endParaRPr lang="en-US" sz="2400" dirty="0">
              <a:latin typeface="Calibri Light" panose="020F0302020204030204" pitchFamily="34" charset="0"/>
            </a:endParaRPr>
          </a:p>
        </p:txBody>
      </p:sp>
      <p:sp>
        <p:nvSpPr>
          <p:cNvPr id="63492" name="Rectangle 4"/>
          <p:cNvSpPr>
            <a:spLocks/>
          </p:cNvSpPr>
          <p:nvPr/>
        </p:nvSpPr>
        <p:spPr bwMode="auto">
          <a:xfrm>
            <a:off x="1371600" y="4748858"/>
            <a:ext cx="66684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algn="l"/>
            <a:r>
              <a:rPr lang="en-US" sz="7200" b="1" dirty="0">
                <a:solidFill>
                  <a:srgbClr val="92D050"/>
                </a:solidFill>
                <a:latin typeface="Lucida Grande" charset="0"/>
                <a:ea typeface="ＭＳ Ｐゴシック" charset="0"/>
                <a:cs typeface="ＭＳ Ｐゴシック" charset="0"/>
                <a:sym typeface="Lucida Grande" charset="0"/>
              </a:rPr>
              <a:t>A</a:t>
            </a:r>
          </a:p>
        </p:txBody>
      </p:sp>
      <p:sp>
        <p:nvSpPr>
          <p:cNvPr id="63493" name="AutoShape 5"/>
          <p:cNvSpPr>
            <a:spLocks/>
          </p:cNvSpPr>
          <p:nvPr/>
        </p:nvSpPr>
        <p:spPr bwMode="auto">
          <a:xfrm>
            <a:off x="2590800" y="5110832"/>
            <a:ext cx="2743200" cy="419100"/>
          </a:xfrm>
          <a:prstGeom prst="rightArrow">
            <a:avLst>
              <a:gd name="adj1" fmla="val 32000"/>
              <a:gd name="adj2" fmla="val 133333"/>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63494" name="Rectangle 6"/>
          <p:cNvSpPr>
            <a:spLocks/>
          </p:cNvSpPr>
          <p:nvPr/>
        </p:nvSpPr>
        <p:spPr bwMode="auto">
          <a:xfrm>
            <a:off x="5849112" y="4794578"/>
            <a:ext cx="66684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algn="l"/>
            <a:r>
              <a:rPr lang="en-US" sz="7200" b="1" dirty="0">
                <a:solidFill>
                  <a:srgbClr val="00B0F0"/>
                </a:solidFill>
                <a:latin typeface="Lucida Grande" charset="0"/>
                <a:ea typeface="ＭＳ Ｐゴシック" charset="0"/>
                <a:cs typeface="ＭＳ Ｐゴシック" charset="0"/>
                <a:sym typeface="Lucida Grande" charset="0"/>
              </a:rPr>
              <a:t>B</a:t>
            </a:r>
          </a:p>
        </p:txBody>
      </p:sp>
    </p:spTree>
    <p:extLst>
      <p:ext uri="{BB962C8B-B14F-4D97-AF65-F5344CB8AC3E}">
        <p14:creationId xmlns:p14="http://schemas.microsoft.com/office/powerpoint/2010/main" val="2188628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a:solidFill>
                  <a:schemeClr val="tx2">
                    <a:lumMod val="60000"/>
                    <a:lumOff val="40000"/>
                  </a:schemeClr>
                </a:solidFill>
                <a:latin typeface="+mn-lt"/>
              </a:rPr>
              <a:t>Summary</a:t>
            </a:r>
            <a:endParaRPr lang="en-US" dirty="0">
              <a:solidFill>
                <a:schemeClr val="tx2">
                  <a:lumMod val="60000"/>
                  <a:lumOff val="40000"/>
                </a:schemeClr>
              </a:solidFill>
              <a:latin typeface="+mn-lt"/>
            </a:endParaRPr>
          </a:p>
        </p:txBody>
      </p:sp>
      <p:sp>
        <p:nvSpPr>
          <p:cNvPr id="3" name="Content Placeholder 2"/>
          <p:cNvSpPr>
            <a:spLocks noGrp="1"/>
          </p:cNvSpPr>
          <p:nvPr>
            <p:ph idx="1"/>
          </p:nvPr>
        </p:nvSpPr>
        <p:spPr>
          <a:xfrm>
            <a:off x="762000" y="2354946"/>
            <a:ext cx="7543800" cy="3611563"/>
          </a:xfrm>
        </p:spPr>
        <p:txBody>
          <a:bodyPr>
            <a:noAutofit/>
          </a:bodyPr>
          <a:lstStyle/>
          <a:p>
            <a:pPr>
              <a:buBlip>
                <a:blip r:embed="rId3"/>
              </a:buBlip>
            </a:pPr>
            <a:r>
              <a:rPr lang="en-US" sz="2200" dirty="0">
                <a:solidFill>
                  <a:srgbClr val="333333"/>
                </a:solidFill>
                <a:latin typeface="Calibri" panose="020F0502020204030204" pitchFamily="34" charset="0"/>
              </a:rPr>
              <a:t>Thousands of reactions occur per second to make our mind and body work.</a:t>
            </a:r>
          </a:p>
          <a:p>
            <a:pPr>
              <a:buBlip>
                <a:blip r:embed="rId3"/>
              </a:buBlip>
            </a:pPr>
            <a:r>
              <a:rPr lang="en-US" sz="2200" dirty="0">
                <a:solidFill>
                  <a:srgbClr val="333333"/>
                </a:solidFill>
                <a:latin typeface="Calibri" panose="020F0502020204030204" pitchFamily="34" charset="0"/>
              </a:rPr>
              <a:t>DNA is the instructions on how to make the enzymes that turn A into B.</a:t>
            </a:r>
          </a:p>
          <a:p>
            <a:pPr>
              <a:buBlip>
                <a:blip r:embed="rId3"/>
              </a:buBlip>
            </a:pPr>
            <a:r>
              <a:rPr lang="en-US" sz="2200" dirty="0">
                <a:solidFill>
                  <a:srgbClr val="333333"/>
                </a:solidFill>
                <a:latin typeface="Calibri" panose="020F0502020204030204" pitchFamily="34" charset="0"/>
              </a:rPr>
              <a:t>SNPs in the DNA (inherited) or lack of cofactors can impede the reactions, resulting in dysfunction.</a:t>
            </a:r>
          </a:p>
          <a:p>
            <a:pPr>
              <a:buBlip>
                <a:blip r:embed="rId3"/>
              </a:buBlip>
            </a:pPr>
            <a:r>
              <a:rPr lang="en-US" sz="2200" dirty="0">
                <a:solidFill>
                  <a:srgbClr val="333333"/>
                </a:solidFill>
                <a:latin typeface="Calibri" panose="020F0502020204030204" pitchFamily="34" charset="0"/>
              </a:rPr>
              <a:t>Finding the SNPs, results of the SNPs, can allow you to create a plan to compensate for the inherited deficiencies. </a:t>
            </a:r>
          </a:p>
        </p:txBody>
      </p:sp>
    </p:spTree>
    <p:extLst>
      <p:ext uri="{BB962C8B-B14F-4D97-AF65-F5344CB8AC3E}">
        <p14:creationId xmlns:p14="http://schemas.microsoft.com/office/powerpoint/2010/main" val="3724814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51753" y="2286000"/>
            <a:ext cx="7273047" cy="336369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4000"/>
              </a:lnSpc>
              <a:buFont typeface="Arial" panose="020B0604020202020204" pitchFamily="34" charset="0"/>
              <a:buNone/>
            </a:pPr>
            <a:endParaRPr lang="en-US" sz="2200" dirty="0">
              <a:solidFill>
                <a:srgbClr val="333333"/>
              </a:solidFill>
              <a:latin typeface="Calibri" panose="020F0502020204030204" pitchFamily="34" charset="0"/>
            </a:endParaRPr>
          </a:p>
          <a:p>
            <a:pPr marL="574675">
              <a:lnSpc>
                <a:spcPct val="114000"/>
              </a:lnSpc>
              <a:buBlip>
                <a:blip r:embed="rId2"/>
              </a:buBlip>
            </a:pPr>
            <a:r>
              <a:rPr lang="en-US" sz="2200" dirty="0">
                <a:solidFill>
                  <a:srgbClr val="333333"/>
                </a:solidFill>
                <a:latin typeface="Calibri" panose="020F0502020204030204" pitchFamily="34" charset="0"/>
              </a:rPr>
              <a:t>I started seeing people with </a:t>
            </a:r>
            <a:r>
              <a:rPr lang="en-US" sz="2200" dirty="0" smtClean="0">
                <a:solidFill>
                  <a:srgbClr val="333333"/>
                </a:solidFill>
                <a:latin typeface="Calibri" panose="020F0502020204030204" pitchFamily="34" charset="0"/>
              </a:rPr>
              <a:t>Lyme </a:t>
            </a:r>
            <a:r>
              <a:rPr lang="en-US" sz="2200" dirty="0">
                <a:solidFill>
                  <a:srgbClr val="333333"/>
                </a:solidFill>
                <a:latin typeface="Calibri" panose="020F0502020204030204" pitchFamily="34" charset="0"/>
              </a:rPr>
              <a:t>and they referred to </a:t>
            </a:r>
            <a:r>
              <a:rPr lang="en-US" sz="2200" dirty="0" smtClean="0">
                <a:solidFill>
                  <a:srgbClr val="333333"/>
                </a:solidFill>
                <a:latin typeface="Calibri" panose="020F0502020204030204" pitchFamily="34" charset="0"/>
              </a:rPr>
              <a:t>others.</a:t>
            </a:r>
            <a:endParaRPr lang="en-US" sz="2200" dirty="0">
              <a:solidFill>
                <a:srgbClr val="333333"/>
              </a:solidFill>
              <a:latin typeface="Calibri" panose="020F0502020204030204" pitchFamily="34" charset="0"/>
            </a:endParaRPr>
          </a:p>
          <a:p>
            <a:pPr marL="574675">
              <a:lnSpc>
                <a:spcPct val="114000"/>
              </a:lnSpc>
              <a:buBlip>
                <a:blip r:embed="rId2"/>
              </a:buBlip>
            </a:pPr>
            <a:r>
              <a:rPr lang="en-US" sz="2200" dirty="0">
                <a:solidFill>
                  <a:srgbClr val="333333"/>
                </a:solidFill>
                <a:latin typeface="Calibri" panose="020F0502020204030204" pitchFamily="34" charset="0"/>
              </a:rPr>
              <a:t>I noticed similar </a:t>
            </a:r>
            <a:r>
              <a:rPr lang="en-US" sz="2200" dirty="0" smtClean="0">
                <a:solidFill>
                  <a:srgbClr val="333333"/>
                </a:solidFill>
                <a:latin typeface="Calibri" panose="020F0502020204030204" pitchFamily="34" charset="0"/>
              </a:rPr>
              <a:t>patterns </a:t>
            </a:r>
            <a:r>
              <a:rPr lang="en-US" sz="2200" dirty="0">
                <a:solidFill>
                  <a:srgbClr val="333333"/>
                </a:solidFill>
                <a:latin typeface="Calibri" panose="020F0502020204030204" pitchFamily="34" charset="0"/>
              </a:rPr>
              <a:t>in those with chronic Lyme.</a:t>
            </a:r>
          </a:p>
          <a:p>
            <a:pPr marL="574675">
              <a:lnSpc>
                <a:spcPct val="114000"/>
              </a:lnSpc>
              <a:buBlip>
                <a:blip r:embed="rId2"/>
              </a:buBlip>
            </a:pPr>
            <a:r>
              <a:rPr lang="en-US" sz="2200" dirty="0">
                <a:solidFill>
                  <a:srgbClr val="333333"/>
                </a:solidFill>
                <a:latin typeface="Calibri" panose="020F0502020204030204" pitchFamily="34" charset="0"/>
              </a:rPr>
              <a:t>We created a </a:t>
            </a:r>
            <a:r>
              <a:rPr lang="en-US" sz="2200" dirty="0" smtClean="0">
                <a:solidFill>
                  <a:srgbClr val="333333"/>
                </a:solidFill>
                <a:latin typeface="Calibri" panose="020F0502020204030204" pitchFamily="34" charset="0"/>
              </a:rPr>
              <a:t>study </a:t>
            </a:r>
            <a:r>
              <a:rPr lang="en-US" sz="2200" dirty="0">
                <a:solidFill>
                  <a:srgbClr val="333333"/>
                </a:solidFill>
                <a:latin typeface="Calibri" panose="020F0502020204030204" pitchFamily="34" charset="0"/>
              </a:rPr>
              <a:t>to see if there was a </a:t>
            </a:r>
            <a:r>
              <a:rPr lang="en-US" sz="2200" dirty="0" smtClean="0">
                <a:solidFill>
                  <a:srgbClr val="333333"/>
                </a:solidFill>
                <a:latin typeface="Calibri" panose="020F0502020204030204" pitchFamily="34" charset="0"/>
              </a:rPr>
              <a:t>pattern</a:t>
            </a:r>
            <a:r>
              <a:rPr lang="en-US" sz="2200" dirty="0">
                <a:solidFill>
                  <a:srgbClr val="333333"/>
                </a:solidFill>
                <a:latin typeface="Calibri" panose="020F0502020204030204" pitchFamily="34" charset="0"/>
              </a:rPr>
              <a:t>, and found it to be consistent.</a:t>
            </a:r>
            <a:r>
              <a:rPr lang="en-US" sz="2200" dirty="0">
                <a:solidFill>
                  <a:srgbClr val="333333"/>
                </a:solidFill>
                <a:latin typeface="AvenirNext LT Pro Regular" pitchFamily="34" charset="0"/>
              </a:rPr>
              <a:t/>
            </a:r>
            <a:br>
              <a:rPr lang="en-US" sz="2200" dirty="0">
                <a:solidFill>
                  <a:srgbClr val="333333"/>
                </a:solidFill>
                <a:latin typeface="AvenirNext LT Pro Regular" pitchFamily="34" charset="0"/>
              </a:rPr>
            </a:br>
            <a:r>
              <a:rPr lang="en-US" sz="2200" dirty="0">
                <a:solidFill>
                  <a:srgbClr val="333333"/>
                </a:solidFill>
                <a:latin typeface="AvenirNext LT Pro Regular" pitchFamily="34" charset="0"/>
              </a:rPr>
              <a:t> </a:t>
            </a:r>
          </a:p>
          <a:p>
            <a:pPr marL="0" indent="0">
              <a:buFont typeface="Arial" panose="020B0604020202020204" pitchFamily="34" charset="0"/>
              <a:buNone/>
            </a:pPr>
            <a:endParaRPr lang="en-US" sz="2200" dirty="0"/>
          </a:p>
        </p:txBody>
      </p:sp>
      <p:sp>
        <p:nvSpPr>
          <p:cNvPr id="8" name="Title 1"/>
          <p:cNvSpPr txBox="1">
            <a:spLocks/>
          </p:cNvSpPr>
          <p:nvPr/>
        </p:nvSpPr>
        <p:spPr>
          <a:xfrm>
            <a:off x="962026" y="851346"/>
            <a:ext cx="6172200" cy="1219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chemeClr val="tx2">
                    <a:lumMod val="60000"/>
                    <a:lumOff val="40000"/>
                  </a:schemeClr>
                </a:solidFill>
                <a:latin typeface="AvenirNext LT Pro Medium" pitchFamily="34" charset="0"/>
              </a:rPr>
              <a:t>So, </a:t>
            </a:r>
            <a:r>
              <a:rPr lang="en-US" sz="3200" dirty="0">
                <a:solidFill>
                  <a:schemeClr val="tx2">
                    <a:lumMod val="60000"/>
                    <a:lumOff val="40000"/>
                  </a:schemeClr>
                </a:solidFill>
                <a:latin typeface="AvenirNext LT Pro Medium" pitchFamily="34" charset="0"/>
              </a:rPr>
              <a:t>How Did I Get Interested in Lyme and Genetics?</a:t>
            </a:r>
          </a:p>
        </p:txBody>
      </p:sp>
    </p:spTree>
    <p:extLst>
      <p:ext uri="{BB962C8B-B14F-4D97-AF65-F5344CB8AC3E}">
        <p14:creationId xmlns:p14="http://schemas.microsoft.com/office/powerpoint/2010/main" val="216699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003" y="591427"/>
            <a:ext cx="7543800" cy="1143000"/>
          </a:xfrm>
        </p:spPr>
        <p:txBody>
          <a:bodyPr/>
          <a:lstStyle/>
          <a:p>
            <a:pPr algn="l"/>
            <a:r>
              <a:rPr lang="en-US" sz="4000" dirty="0">
                <a:solidFill>
                  <a:schemeClr val="tx2">
                    <a:lumMod val="60000"/>
                    <a:lumOff val="40000"/>
                  </a:schemeClr>
                </a:solidFill>
                <a:latin typeface="+mn-lt"/>
              </a:rPr>
              <a:t>So what does this all mean???</a:t>
            </a:r>
            <a:endParaRPr lang="en-US" dirty="0">
              <a:solidFill>
                <a:schemeClr val="tx2">
                  <a:lumMod val="60000"/>
                  <a:lumOff val="40000"/>
                </a:schemeClr>
              </a:solidFill>
              <a:latin typeface="+mn-lt"/>
            </a:endParaRPr>
          </a:p>
        </p:txBody>
      </p:sp>
      <p:sp>
        <p:nvSpPr>
          <p:cNvPr id="3" name="Content Placeholder 2"/>
          <p:cNvSpPr>
            <a:spLocks noGrp="1"/>
          </p:cNvSpPr>
          <p:nvPr>
            <p:ph idx="1"/>
          </p:nvPr>
        </p:nvSpPr>
        <p:spPr>
          <a:xfrm>
            <a:off x="762000" y="1501254"/>
            <a:ext cx="7543800" cy="5001686"/>
          </a:xfrm>
        </p:spPr>
        <p:txBody>
          <a:bodyPr>
            <a:noAutofit/>
          </a:bodyPr>
          <a:lstStyle/>
          <a:p>
            <a:pPr>
              <a:buBlip>
                <a:blip r:embed="rId3"/>
              </a:buBlip>
            </a:pPr>
            <a:r>
              <a:rPr lang="en-US" sz="2200" dirty="0">
                <a:solidFill>
                  <a:srgbClr val="333333"/>
                </a:solidFill>
                <a:latin typeface="Calibri" panose="020F0502020204030204" pitchFamily="34" charset="0"/>
              </a:rPr>
              <a:t>Your DNA makes the enzymes that allows you to make energy from your food ( fats, carbs and proteins) Genetic variants may impact the energy production.</a:t>
            </a:r>
          </a:p>
          <a:p>
            <a:pPr>
              <a:buBlip>
                <a:blip r:embed="rId3"/>
              </a:buBlip>
            </a:pPr>
            <a:r>
              <a:rPr lang="en-US" sz="2200" dirty="0">
                <a:solidFill>
                  <a:srgbClr val="333333"/>
                </a:solidFill>
                <a:latin typeface="Calibri" panose="020F0502020204030204" pitchFamily="34" charset="0"/>
              </a:rPr>
              <a:t>There are “waste products” (free radicals) as we make energy (ATP) that has to be “neutralized/cleared” from the body. Your DNA makes the enzymes that do the “clean up” ( anti-oxidants). Genetic variants may cause the “toxins” to build up and impact energy, immunity and detoxification.</a:t>
            </a:r>
          </a:p>
          <a:p>
            <a:pPr>
              <a:buBlip>
                <a:blip r:embed="rId3"/>
              </a:buBlip>
            </a:pPr>
            <a:r>
              <a:rPr lang="en-US" sz="2200" dirty="0">
                <a:solidFill>
                  <a:srgbClr val="333333"/>
                </a:solidFill>
                <a:latin typeface="Calibri" panose="020F0502020204030204" pitchFamily="34" charset="0"/>
              </a:rPr>
              <a:t>There is a process called methylation, where the body uses a “methyl group” to turn off and on every process in the body. Genetic variants in the DNA can impact this process, causing dysfunction.</a:t>
            </a:r>
          </a:p>
          <a:p>
            <a:pPr>
              <a:buBlip>
                <a:blip r:embed="rId3"/>
              </a:buBlip>
            </a:pPr>
            <a:r>
              <a:rPr lang="en-US" sz="2200" dirty="0">
                <a:solidFill>
                  <a:srgbClr val="333333"/>
                </a:solidFill>
                <a:latin typeface="Calibri" panose="020F0502020204030204" pitchFamily="34" charset="0"/>
              </a:rPr>
              <a:t>Finding the SNPs, results of the SNPs, can allow you to create a plan to compensate for the inherited deficiencies. </a:t>
            </a:r>
          </a:p>
        </p:txBody>
      </p:sp>
    </p:spTree>
    <p:extLst>
      <p:ext uri="{BB962C8B-B14F-4D97-AF65-F5344CB8AC3E}">
        <p14:creationId xmlns:p14="http://schemas.microsoft.com/office/powerpoint/2010/main" val="27323447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46976" y="316992"/>
            <a:ext cx="1719072" cy="1060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304800" y="-228600"/>
            <a:ext cx="9862964" cy="7462905"/>
          </a:xfrm>
          <a:prstGeom prst="rect">
            <a:avLst/>
          </a:prstGeom>
        </p:spPr>
      </p:pic>
      <p:sp>
        <p:nvSpPr>
          <p:cNvPr id="6" name="Title 1"/>
          <p:cNvSpPr>
            <a:spLocks noGrp="1"/>
          </p:cNvSpPr>
          <p:nvPr>
            <p:ph type="title"/>
          </p:nvPr>
        </p:nvSpPr>
        <p:spPr>
          <a:xfrm>
            <a:off x="473870" y="228600"/>
            <a:ext cx="8077198" cy="685800"/>
          </a:xfrm>
        </p:spPr>
        <p:txBody>
          <a:bodyPr anchor="t">
            <a:noAutofit/>
          </a:bodyPr>
          <a:lstStyle/>
          <a:p>
            <a:pPr algn="ctr"/>
            <a:r>
              <a:rPr lang="en-US" sz="3200" b="1" dirty="0">
                <a:solidFill>
                  <a:schemeClr val="tx1"/>
                </a:solidFill>
                <a:cs typeface="Times New Roman" pitchFamily="18" charset="0"/>
              </a:rPr>
              <a:t>The “Good Guys” &amp; the “Bad Guys”</a:t>
            </a:r>
          </a:p>
        </p:txBody>
      </p:sp>
      <p:sp>
        <p:nvSpPr>
          <p:cNvPr id="7" name="Text Placeholder 2"/>
          <p:cNvSpPr txBox="1">
            <a:spLocks/>
          </p:cNvSpPr>
          <p:nvPr/>
        </p:nvSpPr>
        <p:spPr>
          <a:xfrm>
            <a:off x="876206" y="920573"/>
            <a:ext cx="3483400" cy="368039"/>
          </a:xfrm>
          <a:prstGeom prst="rect">
            <a:avLst/>
          </a:prstGeom>
          <a:solidFill>
            <a:srgbClr val="CCFF99"/>
          </a:solidFill>
          <a:ln w="12700">
            <a:solidFill>
              <a:schemeClr val="bg1"/>
            </a:solidFill>
          </a:ln>
          <a:effectLst>
            <a:glow rad="228600">
              <a:schemeClr val="accent3">
                <a:satMod val="175000"/>
                <a:alpha val="40000"/>
              </a:schemeClr>
            </a:glow>
          </a:effectLst>
        </p:spPr>
        <p:txBody>
          <a:bodyPr vert="horz" lIns="91440" tIns="45720" rIns="91440" bIns="45720" rtlCol="0" anchor="t">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200" b="1" dirty="0">
                <a:solidFill>
                  <a:srgbClr val="0070C0"/>
                </a:solidFill>
                <a:latin typeface="Corbel" panose="020B0503020204020204" pitchFamily="34" charset="0"/>
                <a:cs typeface="Times New Roman" pitchFamily="18" charset="0"/>
              </a:rPr>
              <a:t>The Good Guys (Boost)</a:t>
            </a:r>
          </a:p>
          <a:p>
            <a:endParaRPr lang="en-US" sz="1875" u="sng" dirty="0">
              <a:latin typeface="Calibri" panose="020F0502020204030204" pitchFamily="34" charset="0"/>
              <a:cs typeface="Times New Roman" pitchFamily="18" charset="0"/>
            </a:endParaRPr>
          </a:p>
        </p:txBody>
      </p:sp>
      <p:sp>
        <p:nvSpPr>
          <p:cNvPr id="9" name="Content Placeholder 4"/>
          <p:cNvSpPr txBox="1">
            <a:spLocks/>
          </p:cNvSpPr>
          <p:nvPr/>
        </p:nvSpPr>
        <p:spPr>
          <a:xfrm>
            <a:off x="4485038" y="1466984"/>
            <a:ext cx="3030141" cy="5047066"/>
          </a:xfrm>
          <a:prstGeom prst="rect">
            <a:avLst/>
          </a:prstGeom>
        </p:spPr>
        <p:txBody>
          <a:bodyPr vert="horz" lIns="91440" tIns="45720" rIns="91440" bIns="45720" rtlCol="0">
            <a:normAutofit/>
          </a:bodyPr>
          <a:lst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165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5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35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a:lstStyle>
          <a:p>
            <a:pPr>
              <a:buClr>
                <a:srgbClr val="4F81BD"/>
              </a:buClr>
            </a:pPr>
            <a:r>
              <a:rPr lang="en-US" sz="1800" b="1" dirty="0">
                <a:solidFill>
                  <a:srgbClr val="333333"/>
                </a:solidFill>
                <a:latin typeface="Calibri" panose="020F0502020204030204" pitchFamily="34" charset="0"/>
                <a:cs typeface="Times New Roman" pitchFamily="18" charset="0"/>
              </a:rPr>
              <a:t>Excess glutamate</a:t>
            </a:r>
          </a:p>
          <a:p>
            <a:pPr>
              <a:buClr>
                <a:srgbClr val="4F81BD"/>
              </a:buClr>
            </a:pPr>
            <a:r>
              <a:rPr lang="en-US" sz="1800" b="1" dirty="0">
                <a:solidFill>
                  <a:srgbClr val="333333"/>
                </a:solidFill>
                <a:latin typeface="Calibri" panose="020F0502020204030204" pitchFamily="34" charset="0"/>
                <a:cs typeface="Times New Roman" pitchFamily="18" charset="0"/>
              </a:rPr>
              <a:t>Ammonia</a:t>
            </a:r>
          </a:p>
          <a:p>
            <a:pPr>
              <a:buClr>
                <a:srgbClr val="4F81BD"/>
              </a:buClr>
            </a:pPr>
            <a:r>
              <a:rPr lang="en-US" sz="1800" b="1" dirty="0">
                <a:solidFill>
                  <a:srgbClr val="333333"/>
                </a:solidFill>
                <a:latin typeface="Calibri" panose="020F0502020204030204" pitchFamily="34" charset="0"/>
                <a:cs typeface="Times New Roman" pitchFamily="18" charset="0"/>
              </a:rPr>
              <a:t>Sulfites </a:t>
            </a:r>
          </a:p>
          <a:p>
            <a:pPr>
              <a:buClr>
                <a:srgbClr val="4F81BD"/>
              </a:buClr>
            </a:pPr>
            <a:r>
              <a:rPr lang="en-US" sz="1800" b="1" dirty="0">
                <a:solidFill>
                  <a:srgbClr val="333333"/>
                </a:solidFill>
                <a:latin typeface="Calibri" panose="020F0502020204030204" pitchFamily="34" charset="0"/>
                <a:cs typeface="Times New Roman" pitchFamily="18" charset="0"/>
              </a:rPr>
              <a:t>Sulfates</a:t>
            </a:r>
          </a:p>
          <a:p>
            <a:pPr>
              <a:buClr>
                <a:srgbClr val="4F81BD"/>
              </a:buClr>
            </a:pPr>
            <a:r>
              <a:rPr lang="en-US" sz="1800" b="1" dirty="0">
                <a:solidFill>
                  <a:srgbClr val="333333"/>
                </a:solidFill>
                <a:latin typeface="Calibri" panose="020F0502020204030204" pitchFamily="34" charset="0"/>
                <a:cs typeface="Times New Roman" pitchFamily="18" charset="0"/>
              </a:rPr>
              <a:t>Superoxide – free radical</a:t>
            </a:r>
          </a:p>
          <a:p>
            <a:pPr>
              <a:buClr>
                <a:srgbClr val="4F81BD"/>
              </a:buClr>
            </a:pPr>
            <a:r>
              <a:rPr lang="en-US" sz="1800" b="1" dirty="0">
                <a:solidFill>
                  <a:srgbClr val="333333"/>
                </a:solidFill>
                <a:latin typeface="Calibri" panose="020F0502020204030204" pitchFamily="34" charset="0"/>
                <a:cs typeface="Times New Roman" pitchFamily="18" charset="0"/>
              </a:rPr>
              <a:t>Hydroxyl radicals</a:t>
            </a:r>
          </a:p>
          <a:p>
            <a:pPr>
              <a:buClr>
                <a:srgbClr val="4F81BD"/>
              </a:buClr>
            </a:pPr>
            <a:r>
              <a:rPr lang="en-US" sz="1800" b="1" dirty="0">
                <a:solidFill>
                  <a:srgbClr val="333333"/>
                </a:solidFill>
                <a:latin typeface="Calibri" panose="020F0502020204030204" pitchFamily="34" charset="0"/>
                <a:cs typeface="Times New Roman" pitchFamily="18" charset="0"/>
              </a:rPr>
              <a:t>NOS uncoupling</a:t>
            </a:r>
          </a:p>
          <a:p>
            <a:pPr>
              <a:buClr>
                <a:srgbClr val="4F81BD"/>
              </a:buClr>
            </a:pPr>
            <a:r>
              <a:rPr lang="en-US" sz="1800" b="1" dirty="0">
                <a:solidFill>
                  <a:srgbClr val="333333"/>
                </a:solidFill>
                <a:latin typeface="Calibri" panose="020F0502020204030204" pitchFamily="34" charset="0"/>
                <a:cs typeface="Times New Roman" pitchFamily="18" charset="0"/>
              </a:rPr>
              <a:t>Iron oxidation</a:t>
            </a:r>
          </a:p>
          <a:p>
            <a:pPr>
              <a:buClr>
                <a:srgbClr val="4F81BD"/>
              </a:buClr>
            </a:pPr>
            <a:r>
              <a:rPr lang="en-US" sz="1800" b="1" dirty="0">
                <a:solidFill>
                  <a:srgbClr val="333333"/>
                </a:solidFill>
                <a:latin typeface="Calibri" panose="020F0502020204030204" pitchFamily="34" charset="0"/>
                <a:cs typeface="Times New Roman" pitchFamily="18" charset="0"/>
              </a:rPr>
              <a:t>Peroxynitrite</a:t>
            </a:r>
          </a:p>
          <a:p>
            <a:pPr>
              <a:buClr>
                <a:srgbClr val="4F81BD"/>
              </a:buClr>
            </a:pPr>
            <a:r>
              <a:rPr lang="en-US" sz="1800" b="1" dirty="0">
                <a:solidFill>
                  <a:srgbClr val="333333"/>
                </a:solidFill>
                <a:latin typeface="Calibri" panose="020F0502020204030204" pitchFamily="34" charset="0"/>
                <a:cs typeface="Times New Roman" pitchFamily="18" charset="0"/>
              </a:rPr>
              <a:t>Homocysteine</a:t>
            </a:r>
          </a:p>
          <a:p>
            <a:pPr>
              <a:buClr>
                <a:srgbClr val="4F81BD"/>
              </a:buClr>
            </a:pPr>
            <a:r>
              <a:rPr lang="en-US" sz="1800" b="1" dirty="0">
                <a:solidFill>
                  <a:srgbClr val="333333"/>
                </a:solidFill>
                <a:latin typeface="Calibri" panose="020F0502020204030204" pitchFamily="34" charset="0"/>
                <a:cs typeface="Times New Roman" pitchFamily="18" charset="0"/>
              </a:rPr>
              <a:t>Zonulin</a:t>
            </a:r>
          </a:p>
          <a:p>
            <a:pPr>
              <a:buClr>
                <a:srgbClr val="4F81BD"/>
              </a:buClr>
            </a:pPr>
            <a:r>
              <a:rPr lang="en-US" sz="1800" b="1" dirty="0">
                <a:solidFill>
                  <a:srgbClr val="333333"/>
                </a:solidFill>
                <a:latin typeface="Calibri" panose="020F0502020204030204" pitchFamily="34" charset="0"/>
                <a:cs typeface="Times New Roman" pitchFamily="18" charset="0"/>
              </a:rPr>
              <a:t>Histamine</a:t>
            </a:r>
          </a:p>
          <a:p>
            <a:pPr>
              <a:buClr>
                <a:srgbClr val="4F81BD"/>
              </a:buClr>
            </a:pPr>
            <a:endParaRPr lang="en-US" dirty="0">
              <a:solidFill>
                <a:srgbClr val="4F81BD"/>
              </a:solidFill>
              <a:latin typeface="Calibri" panose="020F0502020204030204" pitchFamily="34" charset="0"/>
              <a:cs typeface="Times New Roman" pitchFamily="18" charset="0"/>
            </a:endParaRPr>
          </a:p>
        </p:txBody>
      </p:sp>
      <p:sp>
        <p:nvSpPr>
          <p:cNvPr id="10" name="Content Placeholder 5"/>
          <p:cNvSpPr txBox="1">
            <a:spLocks/>
          </p:cNvSpPr>
          <p:nvPr/>
        </p:nvSpPr>
        <p:spPr>
          <a:xfrm>
            <a:off x="760382" y="1483684"/>
            <a:ext cx="3142060" cy="3543300"/>
          </a:xfrm>
          <a:prstGeom prst="rect">
            <a:avLst/>
          </a:prstGeom>
        </p:spPr>
        <p:txBody>
          <a:bodyPr vert="horz" lIns="91440" tIns="45720" rIns="91440" bIns="45720" rtlCol="0">
            <a:noAutofit/>
          </a:bodyPr>
          <a:lst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165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5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35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a:lstStyle>
          <a:p>
            <a:pPr>
              <a:buClr>
                <a:srgbClr val="4F81BD"/>
              </a:buClr>
            </a:pPr>
            <a:r>
              <a:rPr lang="en-US" sz="1800" b="1" dirty="0">
                <a:solidFill>
                  <a:srgbClr val="333333"/>
                </a:solidFill>
                <a:latin typeface="Calibri" panose="020F0502020204030204" pitchFamily="34" charset="0"/>
                <a:cs typeface="Times New Roman" pitchFamily="18" charset="0"/>
              </a:rPr>
              <a:t>Nutrient filled, food-based nutrition</a:t>
            </a:r>
          </a:p>
          <a:p>
            <a:pPr>
              <a:buClr>
                <a:srgbClr val="4F81BD"/>
              </a:buClr>
            </a:pPr>
            <a:r>
              <a:rPr lang="en-US" sz="1800" b="1" dirty="0">
                <a:solidFill>
                  <a:srgbClr val="333333"/>
                </a:solidFill>
                <a:latin typeface="Calibri" panose="020F0502020204030204" pitchFamily="34" charset="0"/>
                <a:cs typeface="Times New Roman" pitchFamily="18" charset="0"/>
              </a:rPr>
              <a:t>Superoxide dismutase</a:t>
            </a:r>
          </a:p>
          <a:p>
            <a:pPr>
              <a:buClr>
                <a:srgbClr val="4F81BD"/>
              </a:buClr>
            </a:pPr>
            <a:r>
              <a:rPr lang="en-US" sz="1800" b="1" dirty="0">
                <a:solidFill>
                  <a:srgbClr val="333333"/>
                </a:solidFill>
                <a:latin typeface="Calibri" panose="020F0502020204030204" pitchFamily="34" charset="0"/>
                <a:cs typeface="Times New Roman" pitchFamily="18" charset="0"/>
              </a:rPr>
              <a:t>Catalase</a:t>
            </a:r>
          </a:p>
          <a:p>
            <a:pPr>
              <a:buClr>
                <a:srgbClr val="4F81BD"/>
              </a:buClr>
            </a:pPr>
            <a:r>
              <a:rPr lang="en-US" sz="1800" b="1" dirty="0">
                <a:solidFill>
                  <a:srgbClr val="333333"/>
                </a:solidFill>
                <a:latin typeface="Calibri" panose="020F0502020204030204" pitchFamily="34" charset="0"/>
                <a:cs typeface="Times New Roman" pitchFamily="18" charset="0"/>
              </a:rPr>
              <a:t>Glutathione</a:t>
            </a:r>
          </a:p>
          <a:p>
            <a:pPr>
              <a:buClr>
                <a:srgbClr val="4F81BD"/>
              </a:buClr>
            </a:pPr>
            <a:r>
              <a:rPr lang="en-US" sz="1800" b="1" dirty="0" err="1">
                <a:solidFill>
                  <a:srgbClr val="333333"/>
                </a:solidFill>
                <a:latin typeface="Calibri" panose="020F0502020204030204" pitchFamily="34" charset="0"/>
                <a:cs typeface="Times New Roman" pitchFamily="18" charset="0"/>
              </a:rPr>
              <a:t>SAMe</a:t>
            </a:r>
            <a:endParaRPr lang="en-US" sz="1800" b="1" dirty="0">
              <a:solidFill>
                <a:srgbClr val="333333"/>
              </a:solidFill>
              <a:latin typeface="Calibri" panose="020F0502020204030204" pitchFamily="34" charset="0"/>
              <a:cs typeface="Times New Roman" pitchFamily="18" charset="0"/>
            </a:endParaRPr>
          </a:p>
          <a:p>
            <a:pPr>
              <a:buClr>
                <a:srgbClr val="4F81BD"/>
              </a:buClr>
            </a:pPr>
            <a:r>
              <a:rPr lang="en-US" sz="1800" b="1" dirty="0">
                <a:solidFill>
                  <a:srgbClr val="333333"/>
                </a:solidFill>
                <a:latin typeface="Calibri" panose="020F0502020204030204" pitchFamily="34" charset="0"/>
                <a:cs typeface="Times New Roman" pitchFamily="18" charset="0"/>
              </a:rPr>
              <a:t>NADH</a:t>
            </a:r>
          </a:p>
          <a:p>
            <a:pPr>
              <a:buClr>
                <a:srgbClr val="4F81BD"/>
              </a:buClr>
            </a:pPr>
            <a:r>
              <a:rPr lang="en-US" sz="1800" b="1" dirty="0">
                <a:solidFill>
                  <a:srgbClr val="333333"/>
                </a:solidFill>
                <a:latin typeface="Calibri" panose="020F0502020204030204" pitchFamily="34" charset="0"/>
                <a:cs typeface="Times New Roman" pitchFamily="18" charset="0"/>
              </a:rPr>
              <a:t>Nitric oxide</a:t>
            </a:r>
          </a:p>
          <a:p>
            <a:pPr>
              <a:buClr>
                <a:srgbClr val="4F81BD"/>
              </a:buClr>
            </a:pPr>
            <a:r>
              <a:rPr lang="en-US" sz="1800" b="1" dirty="0">
                <a:solidFill>
                  <a:srgbClr val="333333"/>
                </a:solidFill>
                <a:latin typeface="Calibri" panose="020F0502020204030204" pitchFamily="34" charset="0"/>
                <a:cs typeface="Times New Roman" pitchFamily="18" charset="0"/>
              </a:rPr>
              <a:t>BH4</a:t>
            </a:r>
          </a:p>
          <a:p>
            <a:pPr>
              <a:buClr>
                <a:srgbClr val="4F81BD"/>
              </a:buClr>
            </a:pPr>
            <a:r>
              <a:rPr lang="en-US" sz="1800" b="1" dirty="0">
                <a:solidFill>
                  <a:srgbClr val="333333"/>
                </a:solidFill>
                <a:latin typeface="Calibri" panose="020F0502020204030204" pitchFamily="34" charset="0"/>
                <a:cs typeface="Times New Roman" pitchFamily="18" charset="0"/>
              </a:rPr>
              <a:t>Folate</a:t>
            </a:r>
          </a:p>
          <a:p>
            <a:pPr>
              <a:buClr>
                <a:srgbClr val="4F81BD"/>
              </a:buClr>
            </a:pPr>
            <a:r>
              <a:rPr lang="en-US" sz="1800" b="1" dirty="0">
                <a:solidFill>
                  <a:srgbClr val="333333"/>
                </a:solidFill>
                <a:latin typeface="Calibri" panose="020F0502020204030204" pitchFamily="34" charset="0"/>
                <a:cs typeface="Times New Roman" pitchFamily="18" charset="0"/>
              </a:rPr>
              <a:t>Nrf2</a:t>
            </a:r>
          </a:p>
          <a:p>
            <a:pPr>
              <a:buClr>
                <a:srgbClr val="4F81BD"/>
              </a:buClr>
            </a:pPr>
            <a:r>
              <a:rPr lang="en-US" sz="1800" b="1" dirty="0">
                <a:solidFill>
                  <a:srgbClr val="333333"/>
                </a:solidFill>
                <a:latin typeface="Calibri" panose="020F0502020204030204" pitchFamily="34" charset="0"/>
                <a:cs typeface="Times New Roman" pitchFamily="18" charset="0"/>
              </a:rPr>
              <a:t>Choline</a:t>
            </a:r>
          </a:p>
          <a:p>
            <a:pPr>
              <a:buClr>
                <a:srgbClr val="4F81BD"/>
              </a:buClr>
            </a:pPr>
            <a:r>
              <a:rPr lang="en-US" sz="1800" b="1" dirty="0">
                <a:solidFill>
                  <a:srgbClr val="333333"/>
                </a:solidFill>
                <a:latin typeface="Calibri" panose="020F0502020204030204" pitchFamily="34" charset="0"/>
                <a:cs typeface="Times New Roman" pitchFamily="18" charset="0"/>
              </a:rPr>
              <a:t>Balanced neurotransmitters</a:t>
            </a:r>
          </a:p>
        </p:txBody>
      </p:sp>
      <p:sp>
        <p:nvSpPr>
          <p:cNvPr id="11" name="Text Placeholder 3"/>
          <p:cNvSpPr txBox="1">
            <a:spLocks/>
          </p:cNvSpPr>
          <p:nvPr/>
        </p:nvSpPr>
        <p:spPr>
          <a:xfrm>
            <a:off x="4753263" y="920573"/>
            <a:ext cx="3404148" cy="368039"/>
          </a:xfrm>
          <a:prstGeom prst="rect">
            <a:avLst/>
          </a:prstGeom>
          <a:solidFill>
            <a:srgbClr val="10CF9B">
              <a:lumMod val="40000"/>
              <a:lumOff val="60000"/>
            </a:srgbClr>
          </a:solidFill>
          <a:ln>
            <a:solidFill>
              <a:sysClr val="window" lastClr="FFFFFF"/>
            </a:solidFill>
          </a:ln>
          <a:effectLst>
            <a:glow rad="228600">
              <a:srgbClr val="10CF9B">
                <a:satMod val="175000"/>
                <a:alpha val="40000"/>
              </a:srgbClr>
            </a:glow>
          </a:effectLst>
        </p:spPr>
        <p:txBody>
          <a:bodyPr vert="horz" lIns="91440" tIns="45720" rIns="91440" bIns="45720" rtlCol="0" anchor="ctr">
            <a:noAutofit/>
          </a:bodyPr>
          <a:lstStyle>
            <a:lvl1pPr marL="0" indent="0" algn="l" defTabSz="685800" rtl="0" eaLnBrk="1" latinLnBrk="0" hangingPunct="1">
              <a:lnSpc>
                <a:spcPct val="90000"/>
              </a:lnSpc>
              <a:spcBef>
                <a:spcPts val="0"/>
              </a:spcBef>
              <a:buClr>
                <a:schemeClr val="accent1"/>
              </a:buClr>
              <a:buSzPct val="80000"/>
              <a:buFont typeface="Corbel" pitchFamily="34" charset="0"/>
              <a:buNone/>
              <a:defRPr sz="1800" b="1" kern="1200">
                <a:solidFill>
                  <a:schemeClr val="accent1"/>
                </a:solidFill>
                <a:latin typeface="+mn-lt"/>
                <a:ea typeface="+mn-ea"/>
                <a:cs typeface="+mn-cs"/>
              </a:defRPr>
            </a:lvl1pPr>
            <a:lvl2pPr marL="342900" indent="0" algn="l" defTabSz="685800" rtl="0" eaLnBrk="1" latinLnBrk="0" hangingPunct="1">
              <a:lnSpc>
                <a:spcPct val="90000"/>
              </a:lnSpc>
              <a:spcBef>
                <a:spcPts val="150"/>
              </a:spcBef>
              <a:spcAft>
                <a:spcPts val="300"/>
              </a:spcAft>
              <a:buClr>
                <a:schemeClr val="accent1"/>
              </a:buClr>
              <a:buSzPct val="80000"/>
              <a:buFont typeface="Corbel" pitchFamily="34" charset="0"/>
              <a:buNone/>
              <a:defRPr sz="1500" b="1" kern="1200">
                <a:solidFill>
                  <a:schemeClr val="accent1"/>
                </a:solidFill>
                <a:latin typeface="+mn-lt"/>
                <a:ea typeface="+mn-ea"/>
                <a:cs typeface="+mn-cs"/>
              </a:defRPr>
            </a:lvl2pPr>
            <a:lvl3pPr marL="685800" indent="0" algn="l" defTabSz="685800" rtl="0" eaLnBrk="1" latinLnBrk="0" hangingPunct="1">
              <a:lnSpc>
                <a:spcPct val="90000"/>
              </a:lnSpc>
              <a:spcBef>
                <a:spcPts val="150"/>
              </a:spcBef>
              <a:spcAft>
                <a:spcPts val="300"/>
              </a:spcAft>
              <a:buClr>
                <a:schemeClr val="accent1"/>
              </a:buClr>
              <a:buSzPct val="80000"/>
              <a:buFont typeface="Corbel" pitchFamily="34" charset="0"/>
              <a:buNone/>
              <a:defRPr sz="1350" b="1" kern="1200">
                <a:solidFill>
                  <a:schemeClr val="accent1"/>
                </a:solidFill>
                <a:latin typeface="+mn-lt"/>
                <a:ea typeface="+mn-ea"/>
                <a:cs typeface="+mn-cs"/>
              </a:defRPr>
            </a:lvl3pPr>
            <a:lvl4pPr marL="1028700" indent="0" algn="l" defTabSz="685800" rtl="0" eaLnBrk="1" latinLnBrk="0" hangingPunct="1">
              <a:lnSpc>
                <a:spcPct val="90000"/>
              </a:lnSpc>
              <a:spcBef>
                <a:spcPts val="150"/>
              </a:spcBef>
              <a:spcAft>
                <a:spcPts val="300"/>
              </a:spcAft>
              <a:buClr>
                <a:schemeClr val="accent1"/>
              </a:buClr>
              <a:buSzPct val="80000"/>
              <a:buFont typeface="Corbel" pitchFamily="34" charset="0"/>
              <a:buNone/>
              <a:defRPr sz="1200" b="1" kern="1200">
                <a:solidFill>
                  <a:schemeClr val="accent1"/>
                </a:solidFill>
                <a:latin typeface="+mn-lt"/>
                <a:ea typeface="+mn-ea"/>
                <a:cs typeface="+mn-cs"/>
              </a:defRPr>
            </a:lvl4pPr>
            <a:lvl5pPr marL="1371600" indent="0" algn="l" defTabSz="685800" rtl="0" eaLnBrk="1" latinLnBrk="0" hangingPunct="1">
              <a:lnSpc>
                <a:spcPct val="90000"/>
              </a:lnSpc>
              <a:spcBef>
                <a:spcPts val="150"/>
              </a:spcBef>
              <a:spcAft>
                <a:spcPts val="300"/>
              </a:spcAft>
              <a:buClr>
                <a:schemeClr val="accent1"/>
              </a:buClr>
              <a:buSzPct val="80000"/>
              <a:buFont typeface="Corbel" pitchFamily="34" charset="0"/>
              <a:buNone/>
              <a:defRPr sz="1200" b="1" kern="1200">
                <a:solidFill>
                  <a:schemeClr val="accent1"/>
                </a:solidFill>
                <a:latin typeface="+mn-lt"/>
                <a:ea typeface="+mn-ea"/>
                <a:cs typeface="+mn-cs"/>
              </a:defRPr>
            </a:lvl5pPr>
            <a:lvl6pPr marL="1714500" indent="0" algn="l" defTabSz="685800" rtl="0" eaLnBrk="1" latinLnBrk="0" hangingPunct="1">
              <a:lnSpc>
                <a:spcPct val="90000"/>
              </a:lnSpc>
              <a:spcBef>
                <a:spcPts val="150"/>
              </a:spcBef>
              <a:spcAft>
                <a:spcPts val="300"/>
              </a:spcAft>
              <a:buClr>
                <a:schemeClr val="accent1"/>
              </a:buClr>
              <a:buSzPct val="80000"/>
              <a:buFont typeface="Corbel" pitchFamily="34" charset="0"/>
              <a:buNone/>
              <a:defRPr sz="1200" b="1" kern="1200">
                <a:solidFill>
                  <a:schemeClr val="accent1"/>
                </a:solidFill>
                <a:latin typeface="+mn-lt"/>
                <a:ea typeface="+mn-ea"/>
                <a:cs typeface="+mn-cs"/>
              </a:defRPr>
            </a:lvl6pPr>
            <a:lvl7pPr marL="2057400" indent="0" algn="l" defTabSz="685800" rtl="0" eaLnBrk="1" latinLnBrk="0" hangingPunct="1">
              <a:lnSpc>
                <a:spcPct val="90000"/>
              </a:lnSpc>
              <a:spcBef>
                <a:spcPts val="150"/>
              </a:spcBef>
              <a:spcAft>
                <a:spcPts val="300"/>
              </a:spcAft>
              <a:buClr>
                <a:schemeClr val="accent1"/>
              </a:buClr>
              <a:buSzPct val="80000"/>
              <a:buFont typeface="Corbel" pitchFamily="34" charset="0"/>
              <a:buNone/>
              <a:defRPr sz="1200" b="1" kern="1200">
                <a:solidFill>
                  <a:schemeClr val="accent1"/>
                </a:solidFill>
                <a:latin typeface="+mn-lt"/>
                <a:ea typeface="+mn-ea"/>
                <a:cs typeface="+mn-cs"/>
              </a:defRPr>
            </a:lvl7pPr>
            <a:lvl8pPr marL="2400300" indent="0" algn="l" defTabSz="685800" rtl="0" eaLnBrk="1" latinLnBrk="0" hangingPunct="1">
              <a:lnSpc>
                <a:spcPct val="90000"/>
              </a:lnSpc>
              <a:spcBef>
                <a:spcPts val="150"/>
              </a:spcBef>
              <a:spcAft>
                <a:spcPts val="300"/>
              </a:spcAft>
              <a:buClr>
                <a:schemeClr val="accent1"/>
              </a:buClr>
              <a:buSzPct val="80000"/>
              <a:buFont typeface="Corbel" pitchFamily="34" charset="0"/>
              <a:buNone/>
              <a:defRPr sz="1200" b="1" kern="1200">
                <a:solidFill>
                  <a:schemeClr val="accent1"/>
                </a:solidFill>
                <a:latin typeface="+mn-lt"/>
                <a:ea typeface="+mn-ea"/>
                <a:cs typeface="+mn-cs"/>
              </a:defRPr>
            </a:lvl8pPr>
            <a:lvl9pPr marL="2743200" indent="0" algn="l" defTabSz="685800" rtl="0" eaLnBrk="1" latinLnBrk="0" hangingPunct="1">
              <a:lnSpc>
                <a:spcPct val="90000"/>
              </a:lnSpc>
              <a:spcBef>
                <a:spcPts val="150"/>
              </a:spcBef>
              <a:spcAft>
                <a:spcPts val="300"/>
              </a:spcAft>
              <a:buClr>
                <a:schemeClr val="accent1"/>
              </a:buClr>
              <a:buSzPct val="80000"/>
              <a:buFont typeface="Corbel" pitchFamily="34" charset="0"/>
              <a:buNone/>
              <a:defRPr sz="1200" b="1" kern="1200">
                <a:solidFill>
                  <a:schemeClr val="accent1"/>
                </a:solidFill>
                <a:latin typeface="+mn-lt"/>
                <a:ea typeface="+mn-ea"/>
                <a:cs typeface="+mn-cs"/>
              </a:defRPr>
            </a:lvl9pPr>
          </a:lstStyle>
          <a:p>
            <a:pPr marL="0" marR="0" lvl="0" indent="0" algn="l" defTabSz="685800" rtl="0" eaLnBrk="1" fontAlgn="auto" latinLnBrk="0" hangingPunct="1">
              <a:lnSpc>
                <a:spcPct val="90000"/>
              </a:lnSpc>
              <a:spcBef>
                <a:spcPts val="0"/>
              </a:spcBef>
              <a:spcAft>
                <a:spcPts val="0"/>
              </a:spcAft>
              <a:buClr>
                <a:srgbClr val="0F6FC6"/>
              </a:buClr>
              <a:buSzPct val="80000"/>
              <a:buFont typeface="Corbel" pitchFamily="34" charset="0"/>
              <a:buNone/>
              <a:tabLst/>
              <a:defRPr/>
            </a:pPr>
            <a:r>
              <a:rPr kumimoji="0" lang="en-US" sz="2000" b="1" i="0" u="none" strike="noStrike" kern="1200" cap="none" spc="0" normalizeH="0" baseline="0" noProof="0" dirty="0">
                <a:ln>
                  <a:noFill/>
                </a:ln>
                <a:solidFill>
                  <a:srgbClr val="0070C0"/>
                </a:solidFill>
                <a:effectLst/>
                <a:uLnTx/>
                <a:uFillTx/>
                <a:latin typeface="Corbel" panose="020B0503020204020204" pitchFamily="34" charset="0"/>
                <a:cs typeface="Times New Roman" pitchFamily="18" charset="0"/>
              </a:rPr>
              <a:t>The Bad Guys (Reduce)</a:t>
            </a:r>
          </a:p>
        </p:txBody>
      </p:sp>
      <p:pic>
        <p:nvPicPr>
          <p:cNvPr id="12" name="Picture 11"/>
          <p:cNvPicPr>
            <a:picLocks noChangeAspect="1"/>
          </p:cNvPicPr>
          <p:nvPr/>
        </p:nvPicPr>
        <p:blipFill>
          <a:blip r:embed="rId3"/>
          <a:stretch>
            <a:fillRect/>
          </a:stretch>
        </p:blipFill>
        <p:spPr>
          <a:xfrm>
            <a:off x="7542900" y="6115011"/>
            <a:ext cx="1137046" cy="399039"/>
          </a:xfrm>
          <a:prstGeom prst="rect">
            <a:avLst/>
          </a:prstGeom>
          <a:ln>
            <a:solidFill>
              <a:schemeClr val="bg1"/>
            </a:solidFill>
          </a:ln>
          <a:effectLst>
            <a:glow rad="101600">
              <a:schemeClr val="accent1">
                <a:satMod val="175000"/>
                <a:alpha val="40000"/>
              </a:schemeClr>
            </a:glow>
          </a:effectLst>
        </p:spPr>
      </p:pic>
    </p:spTree>
    <p:extLst>
      <p:ext uri="{BB962C8B-B14F-4D97-AF65-F5344CB8AC3E}">
        <p14:creationId xmlns:p14="http://schemas.microsoft.com/office/powerpoint/2010/main" val="18755714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806" y="997860"/>
            <a:ext cx="7543800" cy="1143000"/>
          </a:xfrm>
        </p:spPr>
        <p:txBody>
          <a:bodyPr>
            <a:normAutofit/>
          </a:bodyPr>
          <a:lstStyle/>
          <a:p>
            <a:pPr algn="l"/>
            <a:r>
              <a:rPr lang="en-US" sz="4000" dirty="0">
                <a:solidFill>
                  <a:schemeClr val="tx2">
                    <a:lumMod val="60000"/>
                    <a:lumOff val="40000"/>
                  </a:schemeClr>
                </a:solidFill>
                <a:latin typeface="+mn-lt"/>
              </a:rPr>
              <a:t>Example of Saliva Testing Data</a:t>
            </a:r>
          </a:p>
        </p:txBody>
      </p:sp>
      <p:sp>
        <p:nvSpPr>
          <p:cNvPr id="3" name="Content Placeholder 2"/>
          <p:cNvSpPr>
            <a:spLocks noGrp="1"/>
          </p:cNvSpPr>
          <p:nvPr>
            <p:ph idx="1"/>
          </p:nvPr>
        </p:nvSpPr>
        <p:spPr>
          <a:xfrm>
            <a:off x="762000" y="2140860"/>
            <a:ext cx="7543800" cy="3840163"/>
          </a:xfrm>
        </p:spPr>
        <p:txBody>
          <a:bodyPr>
            <a:normAutofit fontScale="92500" lnSpcReduction="10000"/>
          </a:bodyPr>
          <a:lstStyle/>
          <a:p>
            <a:pPr marL="0" indent="0">
              <a:buNone/>
            </a:pPr>
            <a:endParaRPr lang="en-US" sz="2000" dirty="0"/>
          </a:p>
          <a:p>
            <a:pPr marL="0" indent="0">
              <a:buNone/>
            </a:pPr>
            <a:r>
              <a:rPr lang="en-US" sz="2200" b="1" dirty="0">
                <a:solidFill>
                  <a:srgbClr val="333333"/>
                </a:solidFill>
                <a:latin typeface="Calibri" panose="020F0502020204030204" pitchFamily="34" charset="0"/>
              </a:rPr>
              <a:t>rsid	   	chromosome	position		genotype</a:t>
            </a:r>
          </a:p>
          <a:p>
            <a:pPr marL="0" indent="0">
              <a:buNone/>
            </a:pPr>
            <a:r>
              <a:rPr lang="en-US" sz="2200" dirty="0">
                <a:solidFill>
                  <a:srgbClr val="333333"/>
                </a:solidFill>
                <a:latin typeface="Calibri" panose="020F0502020204030204" pitchFamily="34" charset="0"/>
              </a:rPr>
              <a:t>rs2340592	1		910935		AG</a:t>
            </a:r>
          </a:p>
          <a:p>
            <a:pPr marL="0" indent="0">
              <a:buNone/>
            </a:pPr>
            <a:r>
              <a:rPr lang="en-US" sz="2200" dirty="0">
                <a:solidFill>
                  <a:srgbClr val="333333"/>
                </a:solidFill>
                <a:latin typeface="Calibri" panose="020F0502020204030204" pitchFamily="34" charset="0"/>
              </a:rPr>
              <a:t>rs13303118	1		918384		GT</a:t>
            </a:r>
          </a:p>
          <a:p>
            <a:pPr marL="0" indent="0">
              <a:buNone/>
            </a:pPr>
            <a:r>
              <a:rPr lang="en-US" sz="2200" dirty="0">
                <a:solidFill>
                  <a:srgbClr val="333333"/>
                </a:solidFill>
                <a:latin typeface="Calibri" panose="020F0502020204030204" pitchFamily="34" charset="0"/>
              </a:rPr>
              <a:t>rs78164078	1		921071		GG</a:t>
            </a:r>
          </a:p>
          <a:p>
            <a:pPr marL="0" indent="0">
              <a:buNone/>
            </a:pPr>
            <a:r>
              <a:rPr lang="en-US" sz="2200" dirty="0">
                <a:solidFill>
                  <a:srgbClr val="333333"/>
                </a:solidFill>
                <a:latin typeface="Calibri" panose="020F0502020204030204" pitchFamily="34" charset="0"/>
              </a:rPr>
              <a:t>rs6665000	1		924898		AA</a:t>
            </a:r>
          </a:p>
          <a:p>
            <a:pPr marL="0" indent="0">
              <a:buNone/>
            </a:pPr>
            <a:r>
              <a:rPr lang="en-US" sz="2200" dirty="0">
                <a:solidFill>
                  <a:srgbClr val="333333"/>
                </a:solidFill>
                <a:latin typeface="Calibri" panose="020F0502020204030204" pitchFamily="34" charset="0"/>
              </a:rPr>
              <a:t>rs2341362	1		927309		CC</a:t>
            </a:r>
          </a:p>
          <a:p>
            <a:pPr marL="0" indent="0">
              <a:buNone/>
            </a:pPr>
            <a:r>
              <a:rPr lang="en-US" sz="2200" dirty="0">
                <a:solidFill>
                  <a:srgbClr val="333333"/>
                </a:solidFill>
                <a:latin typeface="Calibri" panose="020F0502020204030204" pitchFamily="34" charset="0"/>
              </a:rPr>
              <a:t>rs9777703	1		928836		TT</a:t>
            </a:r>
          </a:p>
          <a:p>
            <a:pPr marL="0" indent="0">
              <a:buNone/>
            </a:pPr>
            <a:r>
              <a:rPr lang="en-US" sz="2200" dirty="0">
                <a:solidFill>
                  <a:srgbClr val="333333"/>
                </a:solidFill>
                <a:latin typeface="Calibri" panose="020F0502020204030204" pitchFamily="34" charset="0"/>
              </a:rPr>
              <a:t>rs139739199	1		935071		CC</a:t>
            </a:r>
          </a:p>
          <a:p>
            <a:pPr marL="0" indent="0">
              <a:buNone/>
            </a:pPr>
            <a:r>
              <a:rPr lang="en-US" sz="2200" dirty="0">
                <a:solidFill>
                  <a:srgbClr val="333333"/>
                </a:solidFill>
                <a:latin typeface="Calibri" panose="020F0502020204030204" pitchFamily="34" charset="0"/>
              </a:rPr>
              <a:t>rs142946364	1		937529		AG</a:t>
            </a:r>
          </a:p>
          <a:p>
            <a:pPr marL="0" indent="0">
              <a:buNone/>
            </a:pPr>
            <a:r>
              <a:rPr lang="en-US" sz="2200" dirty="0">
                <a:solidFill>
                  <a:srgbClr val="333333"/>
                </a:solidFill>
                <a:latin typeface="Calibri" panose="020F0502020204030204" pitchFamily="34" charset="0"/>
              </a:rPr>
              <a:t>rs3128117	1		944564		CT</a:t>
            </a:r>
          </a:p>
        </p:txBody>
      </p:sp>
    </p:spTree>
    <p:extLst>
      <p:ext uri="{BB962C8B-B14F-4D97-AF65-F5344CB8AC3E}">
        <p14:creationId xmlns:p14="http://schemas.microsoft.com/office/powerpoint/2010/main" val="3115081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4800" y="228600"/>
            <a:ext cx="20574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p:nvGrpSpPr>
        <p:grpSpPr>
          <a:xfrm>
            <a:off x="2628" y="76200"/>
            <a:ext cx="9141372" cy="6705600"/>
            <a:chOff x="2628" y="76200"/>
            <a:chExt cx="9144000" cy="6695328"/>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8" y="76200"/>
              <a:ext cx="9144000" cy="6695328"/>
            </a:xfrm>
            <a:prstGeom prst="rect">
              <a:avLst/>
            </a:prstGeom>
          </p:spPr>
        </p:pic>
        <p:pic>
          <p:nvPicPr>
            <p:cNvPr id="8" name="Picture 7"/>
            <p:cNvPicPr>
              <a:picLocks noChangeAspect="1"/>
            </p:cNvPicPr>
            <p:nvPr/>
          </p:nvPicPr>
          <p:blipFill>
            <a:blip r:embed="rId4"/>
            <a:stretch>
              <a:fillRect/>
            </a:stretch>
          </p:blipFill>
          <p:spPr>
            <a:xfrm>
              <a:off x="304800" y="152400"/>
              <a:ext cx="2088682" cy="1524000"/>
            </a:xfrm>
            <a:prstGeom prst="rect">
              <a:avLst/>
            </a:prstGeom>
          </p:spPr>
        </p:pic>
      </p:grpSp>
      <p:pic>
        <p:nvPicPr>
          <p:cNvPr id="7" name="Picture 6"/>
          <p:cNvPicPr>
            <a:picLocks noChangeAspect="1"/>
          </p:cNvPicPr>
          <p:nvPr/>
        </p:nvPicPr>
        <p:blipFill>
          <a:blip r:embed="rId5"/>
          <a:stretch>
            <a:fillRect/>
          </a:stretch>
        </p:blipFill>
        <p:spPr>
          <a:xfrm>
            <a:off x="7696200" y="6248400"/>
            <a:ext cx="1137046" cy="399039"/>
          </a:xfrm>
          <a:prstGeom prst="rect">
            <a:avLst/>
          </a:prstGeom>
        </p:spPr>
      </p:pic>
    </p:spTree>
    <p:extLst>
      <p:ext uri="{BB962C8B-B14F-4D97-AF65-F5344CB8AC3E}">
        <p14:creationId xmlns:p14="http://schemas.microsoft.com/office/powerpoint/2010/main" val="411081944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0637"/>
            <a:ext cx="6807958" cy="1356360"/>
          </a:xfrm>
        </p:spPr>
        <p:txBody>
          <a:bodyPr/>
          <a:lstStyle/>
          <a:p>
            <a:pPr algn="l"/>
            <a:r>
              <a:rPr lang="en-US" dirty="0">
                <a:solidFill>
                  <a:schemeClr val="tx2">
                    <a:lumMod val="60000"/>
                    <a:lumOff val="40000"/>
                  </a:schemeClr>
                </a:solidFill>
                <a:latin typeface="Corbel" panose="020B0503020204020204" pitchFamily="34" charset="0"/>
              </a:rPr>
              <a:t>Contact Information</a:t>
            </a:r>
          </a:p>
        </p:txBody>
      </p:sp>
      <p:sp>
        <p:nvSpPr>
          <p:cNvPr id="3" name="Content Placeholder 2"/>
          <p:cNvSpPr>
            <a:spLocks noGrp="1"/>
          </p:cNvSpPr>
          <p:nvPr>
            <p:ph idx="1"/>
          </p:nvPr>
        </p:nvSpPr>
        <p:spPr>
          <a:xfrm>
            <a:off x="609600" y="1323703"/>
            <a:ext cx="8001000" cy="5077097"/>
          </a:xfrm>
        </p:spPr>
        <p:txBody>
          <a:bodyPr>
            <a:normAutofit lnSpcReduction="10000"/>
          </a:bodyPr>
          <a:lstStyle/>
          <a:p>
            <a:pPr>
              <a:lnSpc>
                <a:spcPct val="110000"/>
              </a:lnSpc>
              <a:buBlip>
                <a:blip r:embed="rId3"/>
              </a:buBlip>
            </a:pPr>
            <a:r>
              <a:rPr lang="en-US" sz="1600" dirty="0">
                <a:solidFill>
                  <a:srgbClr val="333333"/>
                </a:solidFill>
                <a:latin typeface="Calibri" panose="020F0502020204030204" pitchFamily="34" charset="0"/>
              </a:rPr>
              <a:t>Website for the genetic analysis software program and online certification course for health </a:t>
            </a:r>
            <a:r>
              <a:rPr lang="en-US" sz="1600">
                <a:solidFill>
                  <a:srgbClr val="333333"/>
                </a:solidFill>
                <a:latin typeface="Calibri" panose="020F0502020204030204" pitchFamily="34" charset="0"/>
              </a:rPr>
              <a:t>care practitioners:</a:t>
            </a:r>
            <a:r>
              <a:rPr lang="en-US" sz="1600" dirty="0">
                <a:solidFill>
                  <a:srgbClr val="333333"/>
                </a:solidFill>
                <a:latin typeface="Calibri" panose="020F0502020204030204" pitchFamily="34" charset="0"/>
              </a:rPr>
              <a:t/>
            </a:r>
            <a:br>
              <a:rPr lang="en-US" sz="1600" dirty="0">
                <a:solidFill>
                  <a:srgbClr val="333333"/>
                </a:solidFill>
                <a:latin typeface="Calibri" panose="020F0502020204030204" pitchFamily="34" charset="0"/>
              </a:rPr>
            </a:br>
            <a:r>
              <a:rPr lang="en-US" sz="1600" b="1" dirty="0">
                <a:solidFill>
                  <a:srgbClr val="333333"/>
                </a:solidFill>
                <a:latin typeface="Calibri" panose="020F0502020204030204" pitchFamily="34" charset="0"/>
              </a:rPr>
              <a:t>MethylGenetic Nutrition Analysis</a:t>
            </a:r>
            <a:r>
              <a:rPr lang="en-US" sz="1600" b="1" baseline="30000" dirty="0">
                <a:solidFill>
                  <a:srgbClr val="333333"/>
                </a:solidFill>
                <a:latin typeface="Calibri" panose="020F0502020204030204" pitchFamily="34" charset="0"/>
              </a:rPr>
              <a:t>TM</a:t>
            </a:r>
            <a:r>
              <a:rPr lang="en-US" sz="1600" dirty="0">
                <a:solidFill>
                  <a:srgbClr val="333333"/>
                </a:solidFill>
                <a:latin typeface="Calibri" panose="020F0502020204030204" pitchFamily="34" charset="0"/>
              </a:rPr>
              <a:t/>
            </a:r>
            <a:br>
              <a:rPr lang="en-US" sz="1600" dirty="0">
                <a:solidFill>
                  <a:srgbClr val="333333"/>
                </a:solidFill>
                <a:latin typeface="Calibri" panose="020F0502020204030204" pitchFamily="34" charset="0"/>
              </a:rPr>
            </a:br>
            <a:r>
              <a:rPr lang="en-US" sz="1600" dirty="0">
                <a:latin typeface="Calibri" panose="020F0502020204030204" pitchFamily="34" charset="0"/>
                <a:hlinkClick r:id="rId4"/>
              </a:rPr>
              <a:t>www.dnasupplementation.com</a:t>
            </a:r>
            <a:r>
              <a:rPr lang="en-US" sz="1600" dirty="0">
                <a:latin typeface="Calibri Light" panose="020F0302020204030204" pitchFamily="34" charset="0"/>
              </a:rPr>
              <a:t/>
            </a:r>
            <a:br>
              <a:rPr lang="en-US" sz="1600" dirty="0">
                <a:latin typeface="Calibri Light" panose="020F0302020204030204" pitchFamily="34" charset="0"/>
              </a:rPr>
            </a:br>
            <a:endParaRPr lang="en-US" sz="1600" dirty="0">
              <a:latin typeface="Calibri Light" panose="020F0302020204030204" pitchFamily="34" charset="0"/>
            </a:endParaRPr>
          </a:p>
          <a:p>
            <a:pPr>
              <a:buBlip>
                <a:blip r:embed="rId3"/>
              </a:buBlip>
            </a:pPr>
            <a:r>
              <a:rPr lang="en-US" sz="1600" b="1" dirty="0">
                <a:solidFill>
                  <a:srgbClr val="333333"/>
                </a:solidFill>
                <a:latin typeface="Calibri" panose="020F0502020204030204" pitchFamily="34" charset="0"/>
              </a:rPr>
              <a:t>MethylGenetic Nutrition Analysis</a:t>
            </a:r>
            <a:r>
              <a:rPr lang="en-US" sz="1600" b="1" baseline="30000" dirty="0">
                <a:solidFill>
                  <a:srgbClr val="333333"/>
                </a:solidFill>
                <a:latin typeface="Calibri" panose="020F0502020204030204" pitchFamily="34" charset="0"/>
              </a:rPr>
              <a:t>TM</a:t>
            </a:r>
            <a:r>
              <a:rPr lang="en-US" sz="1600" b="1" dirty="0">
                <a:solidFill>
                  <a:srgbClr val="333333"/>
                </a:solidFill>
                <a:latin typeface="Calibri" panose="020F0502020204030204" pitchFamily="34" charset="0"/>
              </a:rPr>
              <a:t> contact person:      </a:t>
            </a:r>
            <a:br>
              <a:rPr lang="en-US" sz="1600" b="1" dirty="0">
                <a:solidFill>
                  <a:srgbClr val="333333"/>
                </a:solidFill>
                <a:latin typeface="Calibri" panose="020F0502020204030204" pitchFamily="34" charset="0"/>
              </a:rPr>
            </a:br>
            <a:r>
              <a:rPr lang="en-US" sz="1600" dirty="0">
                <a:solidFill>
                  <a:srgbClr val="333333"/>
                </a:solidFill>
                <a:latin typeface="Calibri" panose="020F0502020204030204" pitchFamily="34" charset="0"/>
              </a:rPr>
              <a:t>Yvonne Lucchese, HHP </a:t>
            </a:r>
            <a:br>
              <a:rPr lang="en-US" sz="1600" dirty="0">
                <a:solidFill>
                  <a:srgbClr val="333333"/>
                </a:solidFill>
                <a:latin typeface="Calibri" panose="020F0502020204030204" pitchFamily="34" charset="0"/>
              </a:rPr>
            </a:br>
            <a:r>
              <a:rPr lang="en-US" sz="1600" dirty="0">
                <a:solidFill>
                  <a:srgbClr val="333333"/>
                </a:solidFill>
                <a:latin typeface="Calibri" panose="020F0502020204030204" pitchFamily="34" charset="0"/>
              </a:rPr>
              <a:t>National Director of Sales</a:t>
            </a:r>
            <a:r>
              <a:rPr lang="en-US" sz="1600" b="1" dirty="0">
                <a:solidFill>
                  <a:srgbClr val="333333"/>
                </a:solidFill>
                <a:latin typeface="Calibri" panose="020F0502020204030204" pitchFamily="34" charset="0"/>
              </a:rPr>
              <a:t/>
            </a:r>
            <a:br>
              <a:rPr lang="en-US" sz="1600" b="1" dirty="0">
                <a:solidFill>
                  <a:srgbClr val="333333"/>
                </a:solidFill>
                <a:latin typeface="Calibri" panose="020F0502020204030204" pitchFamily="34" charset="0"/>
              </a:rPr>
            </a:br>
            <a:r>
              <a:rPr lang="en-US" sz="1600" b="1" dirty="0">
                <a:solidFill>
                  <a:srgbClr val="333333"/>
                </a:solidFill>
                <a:latin typeface="Calibri" panose="020F0502020204030204" pitchFamily="34" charset="0"/>
              </a:rPr>
              <a:t>717-733-2003</a:t>
            </a:r>
            <a:r>
              <a:rPr lang="en-US" sz="1600" dirty="0">
                <a:solidFill>
                  <a:srgbClr val="333333"/>
                </a:solidFill>
                <a:latin typeface="Calibri" panose="020F0502020204030204" pitchFamily="34" charset="0"/>
              </a:rPr>
              <a:t> </a:t>
            </a:r>
            <a:r>
              <a:rPr lang="en-US" sz="2000" dirty="0">
                <a:solidFill>
                  <a:srgbClr val="333333"/>
                </a:solidFill>
                <a:latin typeface="Calibri" panose="020F0502020204030204" pitchFamily="34" charset="0"/>
              </a:rPr>
              <a:t/>
            </a:r>
            <a:br>
              <a:rPr lang="en-US" sz="2000" dirty="0">
                <a:solidFill>
                  <a:srgbClr val="333333"/>
                </a:solidFill>
                <a:latin typeface="Calibri" panose="020F0502020204030204" pitchFamily="34" charset="0"/>
              </a:rPr>
            </a:br>
            <a:r>
              <a:rPr lang="en-US" sz="1600" dirty="0">
                <a:latin typeface="Calibri" panose="020F0502020204030204" pitchFamily="34" charset="0"/>
                <a:hlinkClick r:id="rId5"/>
              </a:rPr>
              <a:t>yvonnel@dnasupplementation.com</a:t>
            </a:r>
            <a:r>
              <a:rPr lang="en-US" sz="1600" dirty="0">
                <a:latin typeface="Calibri Light" panose="020F0302020204030204" pitchFamily="34" charset="0"/>
              </a:rPr>
              <a:t/>
            </a:r>
            <a:br>
              <a:rPr lang="en-US" sz="1600" dirty="0">
                <a:latin typeface="Calibri Light" panose="020F0302020204030204" pitchFamily="34" charset="0"/>
              </a:rPr>
            </a:br>
            <a:endParaRPr lang="en-US" sz="1600" dirty="0">
              <a:latin typeface="Calibri Light" panose="020F0302020204030204" pitchFamily="34" charset="0"/>
            </a:endParaRPr>
          </a:p>
          <a:p>
            <a:pPr>
              <a:buBlip>
                <a:blip r:embed="rId3"/>
              </a:buBlip>
            </a:pPr>
            <a:r>
              <a:rPr lang="en-US" sz="1600" b="1" dirty="0">
                <a:solidFill>
                  <a:srgbClr val="333333"/>
                </a:solidFill>
                <a:latin typeface="Calibri" panose="020F0502020204030204" pitchFamily="34" charset="0"/>
              </a:rPr>
              <a:t>Education</a:t>
            </a:r>
            <a:r>
              <a:rPr lang="en-US" sz="1600" b="1" dirty="0">
                <a:solidFill>
                  <a:srgbClr val="333333"/>
                </a:solidFill>
                <a:latin typeface="Calibri Light" panose="020F0302020204030204" pitchFamily="34" charset="0"/>
              </a:rPr>
              <a:t> Coordinator:                                                                </a:t>
            </a:r>
            <a:br>
              <a:rPr lang="en-US" sz="1600" b="1" dirty="0">
                <a:solidFill>
                  <a:srgbClr val="333333"/>
                </a:solidFill>
                <a:latin typeface="Calibri Light" panose="020F0302020204030204" pitchFamily="34" charset="0"/>
              </a:rPr>
            </a:br>
            <a:r>
              <a:rPr lang="en-US" sz="1600" dirty="0">
                <a:solidFill>
                  <a:srgbClr val="333333"/>
                </a:solidFill>
                <a:latin typeface="Calibri" panose="020F0502020204030204" pitchFamily="34" charset="0"/>
              </a:rPr>
              <a:t>Ellen Stark </a:t>
            </a:r>
            <a:r>
              <a:rPr lang="en-US" sz="1600" dirty="0">
                <a:solidFill>
                  <a:srgbClr val="333333"/>
                </a:solidFill>
                <a:latin typeface="Calibri Light" panose="020F0302020204030204" pitchFamily="34" charset="0"/>
              </a:rPr>
              <a:t/>
            </a:r>
            <a:br>
              <a:rPr lang="en-US" sz="1600" dirty="0">
                <a:solidFill>
                  <a:srgbClr val="333333"/>
                </a:solidFill>
                <a:latin typeface="Calibri Light" panose="020F0302020204030204" pitchFamily="34" charset="0"/>
              </a:rPr>
            </a:br>
            <a:r>
              <a:rPr lang="en-US" sz="1600" b="1" dirty="0">
                <a:solidFill>
                  <a:srgbClr val="333333"/>
                </a:solidFill>
                <a:latin typeface="Calibri Light" panose="020F0302020204030204" pitchFamily="34" charset="0"/>
              </a:rPr>
              <a:t>717-733-2003</a:t>
            </a:r>
            <a:r>
              <a:rPr lang="en-US" sz="1600" dirty="0">
                <a:solidFill>
                  <a:srgbClr val="333333"/>
                </a:solidFill>
                <a:latin typeface="Calibri Light" panose="020F0302020204030204" pitchFamily="34" charset="0"/>
              </a:rPr>
              <a:t> </a:t>
            </a:r>
            <a:r>
              <a:rPr lang="en-US" sz="1600" dirty="0">
                <a:latin typeface="Calibri Light" panose="020F0302020204030204" pitchFamily="34" charset="0"/>
              </a:rPr>
              <a:t/>
            </a:r>
            <a:br>
              <a:rPr lang="en-US" sz="1600" dirty="0">
                <a:latin typeface="Calibri Light" panose="020F0302020204030204" pitchFamily="34" charset="0"/>
              </a:rPr>
            </a:br>
            <a:r>
              <a:rPr lang="en-US" sz="1600" dirty="0">
                <a:latin typeface="Calibri Light" panose="020F0302020204030204" pitchFamily="34" charset="0"/>
                <a:hlinkClick r:id="rId6"/>
              </a:rPr>
              <a:t>ellens@tolhealth.com</a:t>
            </a:r>
            <a:r>
              <a:rPr lang="en-US" sz="1600" dirty="0">
                <a:latin typeface="Calibri Light" panose="020F0302020204030204" pitchFamily="34" charset="0"/>
              </a:rPr>
              <a:t/>
            </a:r>
            <a:br>
              <a:rPr lang="en-US" sz="1600" dirty="0">
                <a:latin typeface="Calibri Light" panose="020F0302020204030204" pitchFamily="34" charset="0"/>
              </a:rPr>
            </a:br>
            <a:endParaRPr lang="en-US" sz="1600" dirty="0">
              <a:latin typeface="Calibri Light" panose="020F0302020204030204" pitchFamily="34" charset="0"/>
            </a:endParaRPr>
          </a:p>
          <a:p>
            <a:pPr>
              <a:buBlip>
                <a:blip r:embed="rId3"/>
              </a:buBlip>
            </a:pPr>
            <a:r>
              <a:rPr lang="en-US" sz="1600" dirty="0">
                <a:latin typeface="Calibri" panose="020F0502020204030204" pitchFamily="34" charset="0"/>
              </a:rPr>
              <a:t>Website for the general public to learn about genetics </a:t>
            </a:r>
            <a:br>
              <a:rPr lang="en-US" sz="1600" dirty="0">
                <a:latin typeface="Calibri" panose="020F0502020204030204" pitchFamily="34" charset="0"/>
              </a:rPr>
            </a:br>
            <a:r>
              <a:rPr lang="en-US" sz="1600" dirty="0">
                <a:latin typeface="Calibri" panose="020F0502020204030204" pitchFamily="34" charset="0"/>
              </a:rPr>
              <a:t>and find a health care professional/referral page: </a:t>
            </a:r>
            <a:br>
              <a:rPr lang="en-US" sz="1600" dirty="0">
                <a:latin typeface="Calibri" panose="020F0502020204030204" pitchFamily="34" charset="0"/>
              </a:rPr>
            </a:br>
            <a:r>
              <a:rPr lang="en-US" sz="1600" b="1" dirty="0">
                <a:latin typeface="Calibri" panose="020F0502020204030204" pitchFamily="34" charset="0"/>
              </a:rPr>
              <a:t>Get to Know Your DNA </a:t>
            </a:r>
            <a:br>
              <a:rPr lang="en-US" sz="1600" b="1" dirty="0">
                <a:latin typeface="Calibri" panose="020F0502020204030204" pitchFamily="34" charset="0"/>
              </a:rPr>
            </a:br>
            <a:r>
              <a:rPr lang="en-US" sz="1600" dirty="0">
                <a:latin typeface="Calibri" panose="020F0502020204030204" pitchFamily="34" charset="0"/>
                <a:hlinkClick r:id="rId7"/>
              </a:rPr>
              <a:t>www.gettoknowyourdna.com</a:t>
            </a:r>
            <a:endParaRPr lang="en-US" sz="1600" dirty="0">
              <a:latin typeface="Calibri" panose="020F0502020204030204" pitchFamily="34" charset="0"/>
            </a:endParaRPr>
          </a:p>
          <a:p>
            <a:pPr marL="34290" indent="0">
              <a:buNone/>
            </a:pPr>
            <a:endParaRPr lang="en-US" dirty="0"/>
          </a:p>
          <a:p>
            <a:endParaRPr lang="en-US" dirty="0"/>
          </a:p>
        </p:txBody>
      </p:sp>
    </p:spTree>
    <p:extLst>
      <p:ext uri="{BB962C8B-B14F-4D97-AF65-F5344CB8AC3E}">
        <p14:creationId xmlns:p14="http://schemas.microsoft.com/office/powerpoint/2010/main" val="201296424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9144000" cy="6858000"/>
            <a:chOff x="0" y="0"/>
            <a:chExt cx="9144000" cy="685800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4007"/>
            <a:stretch/>
          </p:blipFill>
          <p:spPr>
            <a:xfrm flipH="1">
              <a:off x="0" y="0"/>
              <a:ext cx="9144000" cy="6858000"/>
            </a:xfrm>
            <a:prstGeom prst="rect">
              <a:avLst/>
            </a:prstGeom>
          </p:spPr>
        </p:pic>
        <p:sp>
          <p:nvSpPr>
            <p:cNvPr id="6" name="Rectangle 5"/>
            <p:cNvSpPr/>
            <p:nvPr/>
          </p:nvSpPr>
          <p:spPr>
            <a:xfrm>
              <a:off x="4876800" y="0"/>
              <a:ext cx="3733800" cy="5486400"/>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4971770" y="1885194"/>
              <a:ext cx="3410230" cy="3239348"/>
            </a:xfrm>
            <a:prstGeom prst="rect">
              <a:avLst/>
            </a:prstGeom>
            <a:noFill/>
          </p:spPr>
          <p:txBody>
            <a:bodyPr wrap="square" rtlCol="0">
              <a:spAutoFit/>
            </a:bodyPr>
            <a:lstStyle/>
            <a:p>
              <a:r>
                <a:rPr lang="en-US" sz="2800" i="1" dirty="0">
                  <a:latin typeface="AvenirNext LT Pro Medium" pitchFamily="34" charset="0"/>
                </a:rPr>
                <a:t>Genetic Variants Found Higher in Chronic Lyme</a:t>
              </a:r>
            </a:p>
            <a:p>
              <a:r>
                <a:rPr lang="en-US" sz="2400" i="1" dirty="0">
                  <a:latin typeface="AvenirNext LT Pro Medium" pitchFamily="34" charset="0"/>
                </a:rPr>
                <a:t>Oslo, Norway</a:t>
              </a:r>
            </a:p>
            <a:p>
              <a:r>
                <a:rPr lang="en-US" i="1" dirty="0">
                  <a:latin typeface="AvenirNext LT Pro Medium" pitchFamily="34" charset="0"/>
                </a:rPr>
                <a:t>A</a:t>
              </a:r>
              <a:r>
                <a:rPr lang="en-US" sz="1400" i="1" dirty="0">
                  <a:latin typeface="AvenirNext LT Pro Medium" pitchFamily="34" charset="0"/>
                </a:rPr>
                <a:t>pril </a:t>
              </a:r>
              <a:r>
                <a:rPr lang="en-US" sz="1400" i="1" dirty="0" smtClean="0">
                  <a:latin typeface="AvenirNext LT Pro Medium" pitchFamily="34" charset="0"/>
                </a:rPr>
                <a:t>24,2017</a:t>
              </a:r>
              <a:r>
                <a:rPr lang="en-US" sz="2400" i="1" dirty="0">
                  <a:latin typeface="AvenirNext LT Pro Regular" pitchFamily="34" charset="0"/>
                </a:rPr>
                <a:t/>
              </a:r>
              <a:br>
                <a:rPr lang="en-US" sz="2400" i="1" dirty="0">
                  <a:latin typeface="AvenirNext LT Pro Regular" pitchFamily="34" charset="0"/>
                </a:rPr>
              </a:br>
              <a:endParaRPr lang="en-US" sz="1050" i="1" dirty="0">
                <a:latin typeface="AvenirNext LT Pro Regular" pitchFamily="34" charset="0"/>
              </a:endParaRPr>
            </a:p>
            <a:p>
              <a:r>
                <a:rPr lang="en-US" sz="2000" i="1" dirty="0">
                  <a:solidFill>
                    <a:srgbClr val="4D4D4D"/>
                  </a:solidFill>
                  <a:latin typeface="AvenirNext LT Pro Regular" pitchFamily="34" charset="0"/>
                </a:rPr>
                <a:t>Robert Miller, CTN</a:t>
              </a:r>
            </a:p>
            <a:p>
              <a:r>
                <a:rPr lang="en-US" sz="1600" i="1" dirty="0">
                  <a:solidFill>
                    <a:srgbClr val="4D4D4D"/>
                  </a:solidFill>
                  <a:latin typeface="AvenirNext LT Pro Regular" pitchFamily="34" charset="0"/>
                </a:rPr>
                <a:t>Certified Traditional Naturopath</a:t>
              </a:r>
            </a:p>
            <a:p>
              <a:r>
                <a:rPr lang="en-US" sz="1600" i="1" dirty="0">
                  <a:solidFill>
                    <a:srgbClr val="4D4D4D"/>
                  </a:solidFill>
                  <a:latin typeface="AvenirNext LT Pro Regular" pitchFamily="34" charset="0"/>
                </a:rPr>
                <a:t>Founder &amp; President</a:t>
              </a:r>
            </a:p>
            <a:p>
              <a:r>
                <a:rPr lang="en-US" sz="1600" i="1" dirty="0">
                  <a:solidFill>
                    <a:srgbClr val="4D4D4D"/>
                  </a:solidFill>
                  <a:latin typeface="AvenirNext LT Pro Regular" pitchFamily="34" charset="0"/>
                </a:rPr>
                <a:t>NutriGenetic Research </a:t>
              </a:r>
              <a:r>
                <a:rPr lang="en-US" sz="1600" i="1" dirty="0" smtClean="0">
                  <a:solidFill>
                    <a:srgbClr val="4D4D4D"/>
                  </a:solidFill>
                  <a:latin typeface="AvenirNext LT Pro Regular" pitchFamily="34" charset="0"/>
                </a:rPr>
                <a:t>Institute</a:t>
              </a:r>
              <a:endParaRPr lang="en-US" sz="1600" i="1" dirty="0">
                <a:solidFill>
                  <a:srgbClr val="4D4D4D"/>
                </a:solidFill>
                <a:latin typeface="AvenirNext LT Pro Regular" pitchFamily="34" charset="0"/>
              </a:endParaRPr>
            </a:p>
          </p:txBody>
        </p:sp>
        <p:cxnSp>
          <p:nvCxnSpPr>
            <p:cNvPr id="10" name="Straight Connector 9"/>
            <p:cNvCxnSpPr/>
            <p:nvPr/>
          </p:nvCxnSpPr>
          <p:spPr>
            <a:xfrm>
              <a:off x="5029200" y="3919184"/>
              <a:ext cx="2958860" cy="0"/>
            </a:xfrm>
            <a:prstGeom prst="line">
              <a:avLst/>
            </a:prstGeom>
            <a:ln w="19050">
              <a:solidFill>
                <a:srgbClr val="339966"/>
              </a:solidFill>
              <a:prstDash val="sysDot"/>
            </a:ln>
          </p:spPr>
          <p:style>
            <a:lnRef idx="1">
              <a:schemeClr val="accent3"/>
            </a:lnRef>
            <a:fillRef idx="0">
              <a:schemeClr val="accent3"/>
            </a:fillRef>
            <a:effectRef idx="0">
              <a:schemeClr val="accent3"/>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5004619" y="5309882"/>
              <a:ext cx="3453581" cy="100318"/>
            </a:xfrm>
            <a:prstGeom prst="rect">
              <a:avLst/>
            </a:prstGeom>
          </p:spPr>
        </p:pic>
      </p:gr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5727" y="395228"/>
            <a:ext cx="3320415" cy="1166109"/>
          </a:xfrm>
          <a:prstGeom prst="rect">
            <a:avLst/>
          </a:prstGeom>
        </p:spPr>
      </p:pic>
    </p:spTree>
    <p:extLst>
      <p:ext uri="{BB962C8B-B14F-4D97-AF65-F5344CB8AC3E}">
        <p14:creationId xmlns:p14="http://schemas.microsoft.com/office/powerpoint/2010/main" val="179074097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51753" y="2074460"/>
            <a:ext cx="7273047" cy="423879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74675">
              <a:lnSpc>
                <a:spcPct val="114000"/>
              </a:lnSpc>
              <a:buBlip>
                <a:blip r:embed="rId2"/>
              </a:buBlip>
            </a:pPr>
            <a:r>
              <a:rPr lang="en-US" sz="2200" b="1" dirty="0" smtClean="0">
                <a:solidFill>
                  <a:srgbClr val="333333"/>
                </a:solidFill>
                <a:latin typeface="Calibri" panose="020F0502020204030204" pitchFamily="34" charset="0"/>
              </a:rPr>
              <a:t>Genetic </a:t>
            </a:r>
            <a:r>
              <a:rPr lang="en-US" sz="2200" b="1" dirty="0">
                <a:solidFill>
                  <a:srgbClr val="333333"/>
                </a:solidFill>
                <a:latin typeface="Calibri" panose="020F0502020204030204" pitchFamily="34" charset="0"/>
              </a:rPr>
              <a:t>variants </a:t>
            </a:r>
            <a:r>
              <a:rPr lang="en-US" sz="2200" dirty="0">
                <a:solidFill>
                  <a:srgbClr val="333333"/>
                </a:solidFill>
                <a:latin typeface="Calibri" panose="020F0502020204030204" pitchFamily="34" charset="0"/>
              </a:rPr>
              <a:t>that would impact ATP production (energy) in the cell.</a:t>
            </a:r>
          </a:p>
          <a:p>
            <a:pPr marL="574675">
              <a:lnSpc>
                <a:spcPct val="114000"/>
              </a:lnSpc>
              <a:buBlip>
                <a:blip r:embed="rId2"/>
              </a:buBlip>
            </a:pPr>
            <a:r>
              <a:rPr lang="en-US" sz="2200" b="1" dirty="0">
                <a:solidFill>
                  <a:srgbClr val="333333"/>
                </a:solidFill>
                <a:latin typeface="Calibri" panose="020F0502020204030204" pitchFamily="34" charset="0"/>
              </a:rPr>
              <a:t>Urea Cycle </a:t>
            </a:r>
            <a:r>
              <a:rPr lang="en-US" sz="2200" b="1" dirty="0" smtClean="0">
                <a:solidFill>
                  <a:srgbClr val="333333"/>
                </a:solidFill>
                <a:latin typeface="Calibri" panose="020F0502020204030204" pitchFamily="34" charset="0"/>
              </a:rPr>
              <a:t>Weakness </a:t>
            </a:r>
            <a:r>
              <a:rPr lang="en-US" sz="2200" dirty="0" smtClean="0">
                <a:solidFill>
                  <a:srgbClr val="333333"/>
                </a:solidFill>
                <a:latin typeface="Calibri" panose="020F0502020204030204" pitchFamily="34" charset="0"/>
              </a:rPr>
              <a:t>- </a:t>
            </a:r>
            <a:r>
              <a:rPr lang="en-US" sz="2200" dirty="0">
                <a:solidFill>
                  <a:srgbClr val="333333"/>
                </a:solidFill>
                <a:latin typeface="Calibri" panose="020F0502020204030204" pitchFamily="34" charset="0"/>
              </a:rPr>
              <a:t>t</a:t>
            </a:r>
            <a:r>
              <a:rPr lang="en-US" sz="2200" dirty="0" smtClean="0">
                <a:solidFill>
                  <a:srgbClr val="333333"/>
                </a:solidFill>
                <a:latin typeface="Calibri" panose="020F0502020204030204" pitchFamily="34" charset="0"/>
              </a:rPr>
              <a:t>he </a:t>
            </a:r>
            <a:r>
              <a:rPr lang="en-US" sz="2200" dirty="0">
                <a:solidFill>
                  <a:srgbClr val="333333"/>
                </a:solidFill>
                <a:latin typeface="Calibri" panose="020F0502020204030204" pitchFamily="34" charset="0"/>
              </a:rPr>
              <a:t>Urea Cycle clears ammonia, and variants may allow </a:t>
            </a:r>
            <a:r>
              <a:rPr lang="en-US" sz="2200" dirty="0" smtClean="0">
                <a:solidFill>
                  <a:srgbClr val="333333"/>
                </a:solidFill>
                <a:latin typeface="Calibri" panose="020F0502020204030204" pitchFamily="34" charset="0"/>
              </a:rPr>
              <a:t>ammonia </a:t>
            </a:r>
            <a:r>
              <a:rPr lang="en-US" sz="2200" dirty="0">
                <a:solidFill>
                  <a:srgbClr val="333333"/>
                </a:solidFill>
                <a:latin typeface="Calibri" panose="020F0502020204030204" pitchFamily="34" charset="0"/>
              </a:rPr>
              <a:t>to stay higher.</a:t>
            </a:r>
          </a:p>
          <a:p>
            <a:pPr marL="574675">
              <a:lnSpc>
                <a:spcPct val="114000"/>
              </a:lnSpc>
              <a:buBlip>
                <a:blip r:embed="rId2"/>
              </a:buBlip>
            </a:pPr>
            <a:r>
              <a:rPr lang="en-US" sz="2200" b="1" dirty="0">
                <a:solidFill>
                  <a:srgbClr val="333333"/>
                </a:solidFill>
                <a:latin typeface="Calibri" panose="020F0502020204030204" pitchFamily="34" charset="0"/>
              </a:rPr>
              <a:t>Excess </a:t>
            </a:r>
            <a:r>
              <a:rPr lang="en-US" sz="2200" b="1" dirty="0" smtClean="0">
                <a:solidFill>
                  <a:srgbClr val="333333"/>
                </a:solidFill>
                <a:latin typeface="Calibri" panose="020F0502020204030204" pitchFamily="34" charset="0"/>
              </a:rPr>
              <a:t>Glutamate </a:t>
            </a:r>
            <a:r>
              <a:rPr lang="en-US" sz="2200" dirty="0" smtClean="0">
                <a:solidFill>
                  <a:srgbClr val="333333"/>
                </a:solidFill>
                <a:latin typeface="Calibri" panose="020F0502020204030204" pitchFamily="34" charset="0"/>
              </a:rPr>
              <a:t>causing </a:t>
            </a:r>
            <a:r>
              <a:rPr lang="en-US" sz="2200" dirty="0">
                <a:solidFill>
                  <a:srgbClr val="333333"/>
                </a:solidFill>
                <a:latin typeface="Calibri" panose="020F0502020204030204" pitchFamily="34" charset="0"/>
              </a:rPr>
              <a:t>anxiety, and </a:t>
            </a:r>
            <a:r>
              <a:rPr lang="en-US" sz="2200" dirty="0" smtClean="0">
                <a:solidFill>
                  <a:srgbClr val="333333"/>
                </a:solidFill>
                <a:latin typeface="Calibri" panose="020F0502020204030204" pitchFamily="34" charset="0"/>
              </a:rPr>
              <a:t>inflammation.</a:t>
            </a:r>
            <a:endParaRPr lang="en-US" sz="2200" dirty="0">
              <a:solidFill>
                <a:srgbClr val="333333"/>
              </a:solidFill>
              <a:latin typeface="Calibri" panose="020F0502020204030204" pitchFamily="34" charset="0"/>
            </a:endParaRPr>
          </a:p>
          <a:p>
            <a:pPr marL="574675">
              <a:lnSpc>
                <a:spcPct val="114000"/>
              </a:lnSpc>
              <a:buBlip>
                <a:blip r:embed="rId2"/>
              </a:buBlip>
            </a:pPr>
            <a:r>
              <a:rPr lang="en-US" sz="2200" b="1" dirty="0">
                <a:solidFill>
                  <a:srgbClr val="333333"/>
                </a:solidFill>
                <a:latin typeface="Calibri" panose="020F0502020204030204" pitchFamily="34" charset="0"/>
              </a:rPr>
              <a:t>Excess Iron </a:t>
            </a:r>
            <a:r>
              <a:rPr lang="en-US" sz="2200" b="1" dirty="0" smtClean="0">
                <a:solidFill>
                  <a:srgbClr val="333333"/>
                </a:solidFill>
                <a:latin typeface="Calibri" panose="020F0502020204030204" pitchFamily="34" charset="0"/>
              </a:rPr>
              <a:t>Absorption </a:t>
            </a:r>
            <a:r>
              <a:rPr lang="en-US" sz="2200" dirty="0" smtClean="0">
                <a:solidFill>
                  <a:srgbClr val="333333"/>
                </a:solidFill>
                <a:latin typeface="Calibri" panose="020F0502020204030204" pitchFamily="34" charset="0"/>
              </a:rPr>
              <a:t>causing </a:t>
            </a:r>
            <a:r>
              <a:rPr lang="en-US" sz="2200" dirty="0">
                <a:solidFill>
                  <a:srgbClr val="333333"/>
                </a:solidFill>
                <a:latin typeface="Calibri" panose="020F0502020204030204" pitchFamily="34" charset="0"/>
              </a:rPr>
              <a:t>hydroxyl radicals and inflammation.</a:t>
            </a:r>
          </a:p>
          <a:p>
            <a:pPr marL="574675">
              <a:lnSpc>
                <a:spcPct val="114000"/>
              </a:lnSpc>
              <a:buBlip>
                <a:blip r:embed="rId2"/>
              </a:buBlip>
            </a:pPr>
            <a:r>
              <a:rPr lang="en-US" sz="2200" b="1" dirty="0">
                <a:solidFill>
                  <a:srgbClr val="333333"/>
                </a:solidFill>
                <a:latin typeface="Calibri" panose="020F0502020204030204" pitchFamily="34" charset="0"/>
              </a:rPr>
              <a:t>Weakness in major cellular</a:t>
            </a:r>
            <a:r>
              <a:rPr lang="en-US" sz="2200" dirty="0">
                <a:solidFill>
                  <a:srgbClr val="333333"/>
                </a:solidFill>
                <a:latin typeface="Calibri" panose="020F0502020204030204" pitchFamily="34" charset="0"/>
              </a:rPr>
              <a:t> antioxidant/detox system, Nrf2 and Keap1.</a:t>
            </a:r>
            <a:r>
              <a:rPr lang="en-US" sz="2200" dirty="0">
                <a:solidFill>
                  <a:srgbClr val="333333"/>
                </a:solidFill>
                <a:latin typeface="AvenirNext LT Pro Regular" pitchFamily="34" charset="0"/>
              </a:rPr>
              <a:t/>
            </a:r>
            <a:br>
              <a:rPr lang="en-US" sz="2200" dirty="0">
                <a:solidFill>
                  <a:srgbClr val="333333"/>
                </a:solidFill>
                <a:latin typeface="AvenirNext LT Pro Regular" pitchFamily="34" charset="0"/>
              </a:rPr>
            </a:br>
            <a:r>
              <a:rPr lang="en-US" sz="2200" dirty="0">
                <a:solidFill>
                  <a:srgbClr val="333333"/>
                </a:solidFill>
                <a:latin typeface="AvenirNext LT Pro Regular" pitchFamily="34" charset="0"/>
              </a:rPr>
              <a:t> </a:t>
            </a:r>
          </a:p>
          <a:p>
            <a:pPr marL="0" indent="0">
              <a:buFont typeface="Arial" panose="020B0604020202020204" pitchFamily="34" charset="0"/>
              <a:buNone/>
            </a:pPr>
            <a:endParaRPr lang="en-US" sz="2200" dirty="0"/>
          </a:p>
        </p:txBody>
      </p:sp>
      <p:sp>
        <p:nvSpPr>
          <p:cNvPr id="8" name="Title 1"/>
          <p:cNvSpPr txBox="1">
            <a:spLocks/>
          </p:cNvSpPr>
          <p:nvPr/>
        </p:nvSpPr>
        <p:spPr>
          <a:xfrm>
            <a:off x="651753" y="653373"/>
            <a:ext cx="6172200" cy="1219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tx2">
                    <a:lumMod val="60000"/>
                    <a:lumOff val="40000"/>
                  </a:schemeClr>
                </a:solidFill>
                <a:latin typeface="AvenirNext LT Pro Medium" pitchFamily="34" charset="0"/>
              </a:rPr>
              <a:t>The Three Major Findings in Genetic Lyme Studies</a:t>
            </a:r>
          </a:p>
        </p:txBody>
      </p:sp>
    </p:spTree>
    <p:extLst>
      <p:ext uri="{BB962C8B-B14F-4D97-AF65-F5344CB8AC3E}">
        <p14:creationId xmlns:p14="http://schemas.microsoft.com/office/powerpoint/2010/main" val="384865823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9477" y="353282"/>
            <a:ext cx="5558995" cy="6213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275230" y="189509"/>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a:solidFill>
                  <a:schemeClr val="tx2">
                    <a:lumMod val="60000"/>
                    <a:lumOff val="40000"/>
                  </a:schemeClr>
                </a:solidFill>
              </a:rPr>
              <a:t>Krebs </a:t>
            </a:r>
            <a:br>
              <a:rPr lang="en-US" sz="3600" dirty="0">
                <a:solidFill>
                  <a:schemeClr val="tx2">
                    <a:lumMod val="60000"/>
                    <a:lumOff val="40000"/>
                  </a:schemeClr>
                </a:solidFill>
              </a:rPr>
            </a:br>
            <a:r>
              <a:rPr lang="en-US" sz="3600" dirty="0">
                <a:solidFill>
                  <a:schemeClr val="tx2">
                    <a:lumMod val="60000"/>
                    <a:lumOff val="40000"/>
                  </a:schemeClr>
                </a:solidFill>
              </a:rPr>
              <a:t>Cycle</a:t>
            </a:r>
          </a:p>
        </p:txBody>
      </p:sp>
    </p:spTree>
    <p:extLst>
      <p:ext uri="{BB962C8B-B14F-4D97-AF65-F5344CB8AC3E}">
        <p14:creationId xmlns:p14="http://schemas.microsoft.com/office/powerpoint/2010/main" val="36382643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86603"/>
            <a:ext cx="8534400" cy="6114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569335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51753" y="1872573"/>
            <a:ext cx="7273047" cy="444067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31775" indent="0">
              <a:lnSpc>
                <a:spcPct val="114000"/>
              </a:lnSpc>
              <a:buNone/>
            </a:pPr>
            <a:endParaRPr lang="en-US" sz="2200" dirty="0">
              <a:solidFill>
                <a:srgbClr val="333333"/>
              </a:solidFill>
              <a:latin typeface="Calibri" panose="020F0502020204030204" pitchFamily="34" charset="0"/>
            </a:endParaRPr>
          </a:p>
          <a:p>
            <a:pPr marL="574675">
              <a:lnSpc>
                <a:spcPct val="114000"/>
              </a:lnSpc>
              <a:buBlip>
                <a:blip r:embed="rId2"/>
              </a:buBlip>
            </a:pPr>
            <a:r>
              <a:rPr lang="en-US" sz="2200" dirty="0">
                <a:solidFill>
                  <a:srgbClr val="333333"/>
                </a:solidFill>
                <a:latin typeface="Calibri" panose="020F0502020204030204" pitchFamily="34" charset="0"/>
              </a:rPr>
              <a:t>The SCL </a:t>
            </a:r>
            <a:r>
              <a:rPr lang="en-US" sz="2200" dirty="0" smtClean="0">
                <a:solidFill>
                  <a:srgbClr val="333333"/>
                </a:solidFill>
                <a:latin typeface="Calibri" panose="020F0502020204030204" pitchFamily="34" charset="0"/>
              </a:rPr>
              <a:t>genes </a:t>
            </a:r>
            <a:r>
              <a:rPr lang="en-US" sz="2200" dirty="0">
                <a:solidFill>
                  <a:srgbClr val="333333"/>
                </a:solidFill>
                <a:latin typeface="Calibri" panose="020F0502020204030204" pitchFamily="34" charset="0"/>
              </a:rPr>
              <a:t>s</a:t>
            </a:r>
            <a:r>
              <a:rPr lang="en-US" sz="2200" dirty="0" smtClean="0">
                <a:solidFill>
                  <a:srgbClr val="333333"/>
                </a:solidFill>
                <a:latin typeface="Calibri" panose="020F0502020204030204" pitchFamily="34" charset="0"/>
              </a:rPr>
              <a:t>upport </a:t>
            </a:r>
            <a:r>
              <a:rPr lang="en-US" sz="2200" dirty="0">
                <a:solidFill>
                  <a:srgbClr val="333333"/>
                </a:solidFill>
                <a:latin typeface="Calibri" panose="020F0502020204030204" pitchFamily="34" charset="0"/>
              </a:rPr>
              <a:t>c</a:t>
            </a:r>
            <a:r>
              <a:rPr lang="en-US" sz="2200" dirty="0" smtClean="0">
                <a:solidFill>
                  <a:srgbClr val="333333"/>
                </a:solidFill>
                <a:latin typeface="Calibri" panose="020F0502020204030204" pitchFamily="34" charset="0"/>
              </a:rPr>
              <a:t>arnitine </a:t>
            </a:r>
            <a:r>
              <a:rPr lang="en-US" sz="2200" dirty="0">
                <a:solidFill>
                  <a:srgbClr val="333333"/>
                </a:solidFill>
                <a:latin typeface="Calibri" panose="020F0502020204030204" pitchFamily="34" charset="0"/>
              </a:rPr>
              <a:t>delivery into the cell</a:t>
            </a:r>
          </a:p>
          <a:p>
            <a:pPr marL="574675">
              <a:lnSpc>
                <a:spcPct val="114000"/>
              </a:lnSpc>
              <a:buBlip>
                <a:blip r:embed="rId2"/>
              </a:buBlip>
            </a:pPr>
            <a:r>
              <a:rPr lang="en-US" sz="2200" dirty="0">
                <a:solidFill>
                  <a:srgbClr val="333333"/>
                </a:solidFill>
                <a:latin typeface="Calibri" panose="020F0502020204030204" pitchFamily="34" charset="0"/>
              </a:rPr>
              <a:t>The ACAT genes support the conversion of </a:t>
            </a:r>
            <a:r>
              <a:rPr lang="en-US" sz="2200" dirty="0" smtClean="0">
                <a:solidFill>
                  <a:srgbClr val="333333"/>
                </a:solidFill>
                <a:latin typeface="Calibri" panose="020F0502020204030204" pitchFamily="34" charset="0"/>
              </a:rPr>
              <a:t>fats </a:t>
            </a:r>
            <a:r>
              <a:rPr lang="en-US" sz="2200" dirty="0">
                <a:solidFill>
                  <a:srgbClr val="333333"/>
                </a:solidFill>
                <a:latin typeface="Calibri" panose="020F0502020204030204" pitchFamily="34" charset="0"/>
              </a:rPr>
              <a:t>and </a:t>
            </a:r>
            <a:r>
              <a:rPr lang="en-US" sz="2200" dirty="0" smtClean="0">
                <a:solidFill>
                  <a:srgbClr val="333333"/>
                </a:solidFill>
                <a:latin typeface="Calibri" panose="020F0502020204030204" pitchFamily="34" charset="0"/>
              </a:rPr>
              <a:t>proteins </a:t>
            </a:r>
            <a:r>
              <a:rPr lang="en-US" sz="2200" dirty="0">
                <a:solidFill>
                  <a:srgbClr val="333333"/>
                </a:solidFill>
                <a:latin typeface="Calibri" panose="020F0502020204030204" pitchFamily="34" charset="0"/>
              </a:rPr>
              <a:t>into </a:t>
            </a:r>
            <a:r>
              <a:rPr lang="en-US" sz="2200" dirty="0" smtClean="0">
                <a:solidFill>
                  <a:srgbClr val="333333"/>
                </a:solidFill>
                <a:latin typeface="Calibri" panose="020F0502020204030204" pitchFamily="34" charset="0"/>
              </a:rPr>
              <a:t>Acetyl-CoA</a:t>
            </a:r>
            <a:r>
              <a:rPr lang="en-US" sz="2200" dirty="0">
                <a:solidFill>
                  <a:srgbClr val="333333"/>
                </a:solidFill>
                <a:latin typeface="Calibri" panose="020F0502020204030204" pitchFamily="34" charset="0"/>
              </a:rPr>
              <a:t>, the first step of the Krebs Cycle</a:t>
            </a:r>
          </a:p>
          <a:p>
            <a:pPr marL="574675">
              <a:lnSpc>
                <a:spcPct val="114000"/>
              </a:lnSpc>
              <a:buBlip>
                <a:blip r:embed="rId2"/>
              </a:buBlip>
            </a:pPr>
            <a:r>
              <a:rPr lang="en-US" sz="2200" dirty="0">
                <a:solidFill>
                  <a:srgbClr val="333333"/>
                </a:solidFill>
                <a:latin typeface="Calibri" panose="020F0502020204030204" pitchFamily="34" charset="0"/>
              </a:rPr>
              <a:t>The NDUF </a:t>
            </a:r>
            <a:r>
              <a:rPr lang="en-US" sz="2200" dirty="0" smtClean="0">
                <a:solidFill>
                  <a:srgbClr val="333333"/>
                </a:solidFill>
                <a:latin typeface="Calibri" panose="020F0502020204030204" pitchFamily="34" charset="0"/>
              </a:rPr>
              <a:t>genes</a:t>
            </a:r>
            <a:r>
              <a:rPr lang="en-US" sz="2200" dirty="0">
                <a:solidFill>
                  <a:srgbClr val="333333"/>
                </a:solidFill>
                <a:latin typeface="Calibri" panose="020F0502020204030204" pitchFamily="34" charset="0"/>
              </a:rPr>
              <a:t>, finish the job of making </a:t>
            </a:r>
            <a:r>
              <a:rPr lang="en-US" sz="2200" dirty="0" smtClean="0">
                <a:solidFill>
                  <a:srgbClr val="333333"/>
                </a:solidFill>
                <a:latin typeface="Calibri" panose="020F0502020204030204" pitchFamily="34" charset="0"/>
              </a:rPr>
              <a:t>ATP</a:t>
            </a:r>
            <a:endParaRPr lang="en-US" sz="2200" dirty="0">
              <a:solidFill>
                <a:srgbClr val="333333"/>
              </a:solidFill>
              <a:latin typeface="Calibri" panose="020F0502020204030204" pitchFamily="34" charset="0"/>
            </a:endParaRPr>
          </a:p>
          <a:p>
            <a:pPr marL="574675">
              <a:lnSpc>
                <a:spcPct val="114000"/>
              </a:lnSpc>
              <a:buBlip>
                <a:blip r:embed="rId2"/>
              </a:buBlip>
            </a:pPr>
            <a:r>
              <a:rPr lang="en-US" sz="2200" dirty="0">
                <a:solidFill>
                  <a:srgbClr val="333333"/>
                </a:solidFill>
                <a:latin typeface="Calibri" panose="020F0502020204030204" pitchFamily="34" charset="0"/>
              </a:rPr>
              <a:t>Those with Chronic Lyme were found to have higher amounts of variants in all three of these </a:t>
            </a:r>
            <a:r>
              <a:rPr lang="en-US" sz="2200" dirty="0" smtClean="0">
                <a:solidFill>
                  <a:srgbClr val="333333"/>
                </a:solidFill>
                <a:latin typeface="Calibri" panose="020F0502020204030204" pitchFamily="34" charset="0"/>
              </a:rPr>
              <a:t>genes</a:t>
            </a:r>
            <a:endParaRPr lang="en-US" sz="2200" dirty="0">
              <a:solidFill>
                <a:srgbClr val="333333"/>
              </a:solidFill>
              <a:latin typeface="Calibri" panose="020F0502020204030204" pitchFamily="34" charset="0"/>
            </a:endParaRPr>
          </a:p>
          <a:p>
            <a:pPr marL="574675">
              <a:lnSpc>
                <a:spcPct val="114000"/>
              </a:lnSpc>
              <a:buBlip>
                <a:blip r:embed="rId2"/>
              </a:buBlip>
            </a:pPr>
            <a:r>
              <a:rPr lang="en-US" sz="2200" dirty="0" smtClean="0">
                <a:solidFill>
                  <a:srgbClr val="333333"/>
                </a:solidFill>
                <a:latin typeface="Calibri" panose="020F0502020204030204" pitchFamily="34" charset="0"/>
              </a:rPr>
              <a:t>If these genes </a:t>
            </a:r>
            <a:r>
              <a:rPr lang="en-US" sz="2200" dirty="0">
                <a:solidFill>
                  <a:srgbClr val="333333"/>
                </a:solidFill>
                <a:latin typeface="Calibri" panose="020F0502020204030204" pitchFamily="34" charset="0"/>
              </a:rPr>
              <a:t>are variated, L Carnitine, </a:t>
            </a:r>
            <a:r>
              <a:rPr lang="en-US" sz="2200" dirty="0" err="1" smtClean="0">
                <a:solidFill>
                  <a:srgbClr val="333333"/>
                </a:solidFill>
                <a:latin typeface="Calibri" panose="020F0502020204030204" pitchFamily="34" charset="0"/>
              </a:rPr>
              <a:t>Pantethine</a:t>
            </a:r>
            <a:r>
              <a:rPr lang="en-US" sz="2200" dirty="0" smtClean="0">
                <a:solidFill>
                  <a:srgbClr val="333333"/>
                </a:solidFill>
                <a:latin typeface="Calibri" panose="020F0502020204030204" pitchFamily="34" charset="0"/>
              </a:rPr>
              <a:t> </a:t>
            </a:r>
            <a:r>
              <a:rPr lang="en-US" sz="2200" dirty="0">
                <a:solidFill>
                  <a:srgbClr val="333333"/>
                </a:solidFill>
                <a:latin typeface="Calibri" panose="020F0502020204030204" pitchFamily="34" charset="0"/>
              </a:rPr>
              <a:t>and CoQ10 supplementation may be </a:t>
            </a:r>
            <a:r>
              <a:rPr lang="en-US" sz="2200" dirty="0" smtClean="0">
                <a:solidFill>
                  <a:srgbClr val="333333"/>
                </a:solidFill>
                <a:latin typeface="Calibri" panose="020F0502020204030204" pitchFamily="34" charset="0"/>
              </a:rPr>
              <a:t>helpful</a:t>
            </a:r>
            <a:r>
              <a:rPr lang="en-US" sz="2200" dirty="0">
                <a:solidFill>
                  <a:srgbClr val="333333"/>
                </a:solidFill>
                <a:latin typeface="AvenirNext LT Pro Regular" pitchFamily="34" charset="0"/>
              </a:rPr>
              <a:t/>
            </a:r>
            <a:br>
              <a:rPr lang="en-US" sz="2200" dirty="0">
                <a:solidFill>
                  <a:srgbClr val="333333"/>
                </a:solidFill>
                <a:latin typeface="AvenirNext LT Pro Regular" pitchFamily="34" charset="0"/>
              </a:rPr>
            </a:br>
            <a:r>
              <a:rPr lang="en-US" sz="2200" dirty="0">
                <a:solidFill>
                  <a:srgbClr val="333333"/>
                </a:solidFill>
                <a:latin typeface="AvenirNext LT Pro Regular" pitchFamily="34" charset="0"/>
              </a:rPr>
              <a:t> </a:t>
            </a:r>
          </a:p>
          <a:p>
            <a:pPr marL="0" indent="0">
              <a:buFont typeface="Arial" panose="020B0604020202020204" pitchFamily="34" charset="0"/>
              <a:buNone/>
            </a:pPr>
            <a:endParaRPr lang="en-US" sz="2200" dirty="0"/>
          </a:p>
        </p:txBody>
      </p:sp>
      <p:sp>
        <p:nvSpPr>
          <p:cNvPr id="8" name="Title 1"/>
          <p:cNvSpPr txBox="1">
            <a:spLocks/>
          </p:cNvSpPr>
          <p:nvPr/>
        </p:nvSpPr>
        <p:spPr>
          <a:xfrm>
            <a:off x="962026" y="851346"/>
            <a:ext cx="6172200" cy="1219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tx2">
                    <a:lumMod val="60000"/>
                    <a:lumOff val="40000"/>
                  </a:schemeClr>
                </a:solidFill>
                <a:latin typeface="AvenirNext LT Pro Medium" pitchFamily="34" charset="0"/>
              </a:rPr>
              <a:t>The Krebs Cycle</a:t>
            </a:r>
          </a:p>
        </p:txBody>
      </p:sp>
    </p:spTree>
    <p:extLst>
      <p:ext uri="{BB962C8B-B14F-4D97-AF65-F5344CB8AC3E}">
        <p14:creationId xmlns:p14="http://schemas.microsoft.com/office/powerpoint/2010/main" val="83370713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51753" y="2070546"/>
            <a:ext cx="7273047" cy="357914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4000"/>
              </a:lnSpc>
              <a:buFont typeface="Arial" panose="020B0604020202020204" pitchFamily="34" charset="0"/>
              <a:buNone/>
            </a:pPr>
            <a:r>
              <a:rPr lang="en-US" sz="2000" b="1" dirty="0">
                <a:solidFill>
                  <a:srgbClr val="333333"/>
                </a:solidFill>
                <a:latin typeface="Calibri" panose="020F0502020204030204" pitchFamily="34" charset="0"/>
              </a:rPr>
              <a:t>Some people get bit by a tick and </a:t>
            </a:r>
            <a:r>
              <a:rPr lang="en-US" sz="2000" b="1" dirty="0" smtClean="0">
                <a:solidFill>
                  <a:srgbClr val="333333"/>
                </a:solidFill>
                <a:latin typeface="Calibri" panose="020F0502020204030204" pitchFamily="34" charset="0"/>
              </a:rPr>
              <a:t>they are </a:t>
            </a:r>
            <a:r>
              <a:rPr lang="en-US" sz="2000" b="1" dirty="0">
                <a:solidFill>
                  <a:srgbClr val="333333"/>
                </a:solidFill>
                <a:latin typeface="Calibri" panose="020F0502020204030204" pitchFamily="34" charset="0"/>
              </a:rPr>
              <a:t>fine, others respond </a:t>
            </a:r>
            <a:r>
              <a:rPr lang="en-US" sz="2000" b="1" dirty="0" smtClean="0">
                <a:solidFill>
                  <a:srgbClr val="333333"/>
                </a:solidFill>
                <a:latin typeface="Calibri" panose="020F0502020204030204" pitchFamily="34" charset="0"/>
              </a:rPr>
              <a:t>quickly </a:t>
            </a:r>
            <a:r>
              <a:rPr lang="en-US" sz="2000" b="1" dirty="0">
                <a:solidFill>
                  <a:srgbClr val="333333"/>
                </a:solidFill>
                <a:latin typeface="Calibri" panose="020F0502020204030204" pitchFamily="34" charset="0"/>
              </a:rPr>
              <a:t>to anti-biotics and others suffer for years…..I am proposing that those who struggle the most:</a:t>
            </a:r>
            <a:endParaRPr lang="en-US" sz="2000" dirty="0">
              <a:solidFill>
                <a:srgbClr val="333333"/>
              </a:solidFill>
              <a:latin typeface="Calibri" panose="020F0502020204030204" pitchFamily="34" charset="0"/>
            </a:endParaRPr>
          </a:p>
          <a:p>
            <a:pPr marL="574675">
              <a:lnSpc>
                <a:spcPct val="114000"/>
              </a:lnSpc>
              <a:buBlip>
                <a:blip r:embed="rId2"/>
              </a:buBlip>
            </a:pPr>
            <a:r>
              <a:rPr lang="en-US" sz="2200" dirty="0">
                <a:solidFill>
                  <a:srgbClr val="333333"/>
                </a:solidFill>
                <a:latin typeface="Calibri" panose="020F0502020204030204" pitchFamily="34" charset="0"/>
              </a:rPr>
              <a:t>Have a genetic pattern that may create excess free </a:t>
            </a:r>
            <a:r>
              <a:rPr lang="en-US" sz="2200" dirty="0" smtClean="0">
                <a:solidFill>
                  <a:srgbClr val="333333"/>
                </a:solidFill>
                <a:latin typeface="Calibri" panose="020F0502020204030204" pitchFamily="34" charset="0"/>
              </a:rPr>
              <a:t>radicals.</a:t>
            </a:r>
            <a:endParaRPr lang="en-US" sz="2200" dirty="0">
              <a:solidFill>
                <a:srgbClr val="333333"/>
              </a:solidFill>
              <a:latin typeface="Calibri" panose="020F0502020204030204" pitchFamily="34" charset="0"/>
            </a:endParaRPr>
          </a:p>
          <a:p>
            <a:pPr marL="574675">
              <a:lnSpc>
                <a:spcPct val="114000"/>
              </a:lnSpc>
              <a:buBlip>
                <a:blip r:embed="rId2"/>
              </a:buBlip>
            </a:pPr>
            <a:r>
              <a:rPr lang="en-US" sz="2200" dirty="0">
                <a:solidFill>
                  <a:srgbClr val="333333"/>
                </a:solidFill>
                <a:latin typeface="Calibri" panose="020F0502020204030204" pitchFamily="34" charset="0"/>
              </a:rPr>
              <a:t>Have a genetic pattern that makes less </a:t>
            </a:r>
            <a:r>
              <a:rPr lang="en-US" sz="2200" dirty="0" smtClean="0">
                <a:solidFill>
                  <a:srgbClr val="333333"/>
                </a:solidFill>
                <a:latin typeface="Calibri" panose="020F0502020204030204" pitchFamily="34" charset="0"/>
              </a:rPr>
              <a:t>antioxidants</a:t>
            </a:r>
            <a:r>
              <a:rPr lang="en-US" sz="2200" dirty="0">
                <a:solidFill>
                  <a:srgbClr val="333333"/>
                </a:solidFill>
                <a:latin typeface="Calibri" panose="020F0502020204030204" pitchFamily="34" charset="0"/>
              </a:rPr>
              <a:t>, </a:t>
            </a:r>
            <a:r>
              <a:rPr lang="en-US" sz="2200" dirty="0" smtClean="0">
                <a:solidFill>
                  <a:srgbClr val="333333"/>
                </a:solidFill>
                <a:latin typeface="Calibri" panose="020F0502020204030204" pitchFamily="34" charset="0"/>
              </a:rPr>
              <a:t/>
            </a:r>
            <a:br>
              <a:rPr lang="en-US" sz="2200" dirty="0" smtClean="0">
                <a:solidFill>
                  <a:srgbClr val="333333"/>
                </a:solidFill>
                <a:latin typeface="Calibri" panose="020F0502020204030204" pitchFamily="34" charset="0"/>
              </a:rPr>
            </a:br>
            <a:r>
              <a:rPr lang="en-US" sz="2200" dirty="0" smtClean="0">
                <a:solidFill>
                  <a:srgbClr val="333333"/>
                </a:solidFill>
                <a:latin typeface="Calibri" panose="020F0502020204030204" pitchFamily="34" charset="0"/>
              </a:rPr>
              <a:t>thus </a:t>
            </a:r>
            <a:r>
              <a:rPr lang="en-US" sz="2200" dirty="0">
                <a:solidFill>
                  <a:srgbClr val="333333"/>
                </a:solidFill>
                <a:latin typeface="Calibri" panose="020F0502020204030204" pitchFamily="34" charset="0"/>
              </a:rPr>
              <a:t>creating difficulty with </a:t>
            </a:r>
            <a:r>
              <a:rPr lang="en-US" sz="2200" dirty="0" smtClean="0">
                <a:solidFill>
                  <a:srgbClr val="333333"/>
                </a:solidFill>
                <a:latin typeface="Calibri" panose="020F0502020204030204" pitchFamily="34" charset="0"/>
              </a:rPr>
              <a:t>detox.</a:t>
            </a:r>
            <a:endParaRPr lang="en-US" sz="2200" dirty="0">
              <a:solidFill>
                <a:srgbClr val="333333"/>
              </a:solidFill>
              <a:latin typeface="Calibri" panose="020F0502020204030204" pitchFamily="34" charset="0"/>
            </a:endParaRPr>
          </a:p>
          <a:p>
            <a:pPr marL="574675">
              <a:lnSpc>
                <a:spcPct val="114000"/>
              </a:lnSpc>
              <a:buBlip>
                <a:blip r:embed="rId2"/>
              </a:buBlip>
            </a:pPr>
            <a:r>
              <a:rPr lang="en-US" sz="2200" dirty="0">
                <a:solidFill>
                  <a:srgbClr val="333333"/>
                </a:solidFill>
                <a:latin typeface="Calibri" panose="020F0502020204030204" pitchFamily="34" charset="0"/>
              </a:rPr>
              <a:t>These individuals may also have had exposure to environmental toxins, thus </a:t>
            </a:r>
            <a:r>
              <a:rPr lang="en-US" sz="2200" dirty="0" smtClean="0">
                <a:solidFill>
                  <a:srgbClr val="333333"/>
                </a:solidFill>
                <a:latin typeface="Calibri" panose="020F0502020204030204" pitchFamily="34" charset="0"/>
              </a:rPr>
              <a:t>putting </a:t>
            </a:r>
            <a:r>
              <a:rPr lang="en-US" sz="2200" dirty="0">
                <a:solidFill>
                  <a:srgbClr val="333333"/>
                </a:solidFill>
                <a:latin typeface="Calibri" panose="020F0502020204030204" pitchFamily="34" charset="0"/>
              </a:rPr>
              <a:t>a further burden on the body.</a:t>
            </a:r>
            <a:r>
              <a:rPr lang="en-US" sz="2200" dirty="0">
                <a:solidFill>
                  <a:srgbClr val="333333"/>
                </a:solidFill>
                <a:latin typeface="AvenirNext LT Pro Regular" pitchFamily="34" charset="0"/>
              </a:rPr>
              <a:t/>
            </a:r>
            <a:br>
              <a:rPr lang="en-US" sz="2200" dirty="0">
                <a:solidFill>
                  <a:srgbClr val="333333"/>
                </a:solidFill>
                <a:latin typeface="AvenirNext LT Pro Regular" pitchFamily="34" charset="0"/>
              </a:rPr>
            </a:br>
            <a:r>
              <a:rPr lang="en-US" sz="2200" dirty="0">
                <a:solidFill>
                  <a:srgbClr val="333333"/>
                </a:solidFill>
                <a:latin typeface="AvenirNext LT Pro Regular" pitchFamily="34" charset="0"/>
              </a:rPr>
              <a:t> </a:t>
            </a:r>
          </a:p>
          <a:p>
            <a:pPr marL="0" indent="0">
              <a:buFont typeface="Arial" panose="020B0604020202020204" pitchFamily="34" charset="0"/>
              <a:buNone/>
            </a:pPr>
            <a:endParaRPr lang="en-US" sz="2200" dirty="0"/>
          </a:p>
        </p:txBody>
      </p:sp>
      <p:sp>
        <p:nvSpPr>
          <p:cNvPr id="8" name="Title 1"/>
          <p:cNvSpPr txBox="1">
            <a:spLocks/>
          </p:cNvSpPr>
          <p:nvPr/>
        </p:nvSpPr>
        <p:spPr>
          <a:xfrm>
            <a:off x="750627" y="851346"/>
            <a:ext cx="6383599" cy="1219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tx2">
                    <a:lumMod val="60000"/>
                    <a:lumOff val="40000"/>
                  </a:schemeClr>
                </a:solidFill>
                <a:latin typeface="AvenirNext LT Pro Medium" pitchFamily="34" charset="0"/>
              </a:rPr>
              <a:t>Basic Premise of This Presentation</a:t>
            </a:r>
          </a:p>
        </p:txBody>
      </p:sp>
    </p:spTree>
    <p:extLst>
      <p:ext uri="{BB962C8B-B14F-4D97-AF65-F5344CB8AC3E}">
        <p14:creationId xmlns:p14="http://schemas.microsoft.com/office/powerpoint/2010/main" val="32024472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0377" y="1108952"/>
            <a:ext cx="8024884" cy="444067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31775" indent="0">
              <a:lnSpc>
                <a:spcPct val="114000"/>
              </a:lnSpc>
              <a:buNone/>
            </a:pPr>
            <a:endParaRPr lang="en-US" sz="2200" dirty="0">
              <a:solidFill>
                <a:srgbClr val="333333"/>
              </a:solidFill>
              <a:latin typeface="Calibri" panose="020F0502020204030204" pitchFamily="34" charset="0"/>
            </a:endParaRPr>
          </a:p>
          <a:p>
            <a:pPr marL="574675">
              <a:lnSpc>
                <a:spcPct val="114000"/>
              </a:lnSpc>
              <a:buBlip>
                <a:blip r:embed="rId2"/>
              </a:buBlip>
            </a:pPr>
            <a:r>
              <a:rPr lang="en-US" sz="2200" dirty="0">
                <a:solidFill>
                  <a:srgbClr val="333333"/>
                </a:solidFill>
                <a:latin typeface="Calibri" panose="020F0502020204030204" pitchFamily="34" charset="0"/>
              </a:rPr>
              <a:t>Glutamate is a neurotransmitter </a:t>
            </a:r>
            <a:r>
              <a:rPr lang="en-US" sz="2200" dirty="0" smtClean="0">
                <a:solidFill>
                  <a:srgbClr val="333333"/>
                </a:solidFill>
                <a:latin typeface="Calibri" panose="020F0502020204030204" pitchFamily="34" charset="0"/>
              </a:rPr>
              <a:t>(and </a:t>
            </a:r>
            <a:r>
              <a:rPr lang="en-US" sz="2200" dirty="0">
                <a:solidFill>
                  <a:srgbClr val="333333"/>
                </a:solidFill>
                <a:latin typeface="Calibri" panose="020F0502020204030204" pitchFamily="34" charset="0"/>
              </a:rPr>
              <a:t>other things) that makes you intelligent and motivated. Glutamate is also inflammatory and may suppress the immune system.</a:t>
            </a:r>
          </a:p>
          <a:p>
            <a:pPr marL="574675">
              <a:lnSpc>
                <a:spcPct val="114000"/>
              </a:lnSpc>
              <a:buBlip>
                <a:blip r:embed="rId2"/>
              </a:buBlip>
            </a:pPr>
            <a:r>
              <a:rPr lang="en-US" sz="2200" dirty="0">
                <a:solidFill>
                  <a:srgbClr val="333333"/>
                </a:solidFill>
                <a:latin typeface="Calibri" panose="020F0502020204030204" pitchFamily="34" charset="0"/>
              </a:rPr>
              <a:t>GABA is relaxing, and helps you stay calm and sleep.</a:t>
            </a:r>
          </a:p>
          <a:p>
            <a:pPr marL="574675">
              <a:lnSpc>
                <a:spcPct val="114000"/>
              </a:lnSpc>
              <a:buBlip>
                <a:blip r:embed="rId2"/>
              </a:buBlip>
            </a:pPr>
            <a:r>
              <a:rPr lang="en-US" sz="2200" dirty="0">
                <a:solidFill>
                  <a:srgbClr val="333333"/>
                </a:solidFill>
                <a:latin typeface="Calibri" panose="020F0502020204030204" pitchFamily="34" charset="0"/>
              </a:rPr>
              <a:t>The GAD genes support the glutamate into GABA </a:t>
            </a:r>
            <a:r>
              <a:rPr lang="en-US" sz="2200" dirty="0" smtClean="0">
                <a:solidFill>
                  <a:srgbClr val="333333"/>
                </a:solidFill>
                <a:latin typeface="Calibri" panose="020F0502020204030204" pitchFamily="34" charset="0"/>
              </a:rPr>
              <a:t>(relaxing).</a:t>
            </a:r>
            <a:endParaRPr lang="en-US" sz="2200" dirty="0">
              <a:solidFill>
                <a:srgbClr val="333333"/>
              </a:solidFill>
              <a:latin typeface="Calibri" panose="020F0502020204030204" pitchFamily="34" charset="0"/>
            </a:endParaRPr>
          </a:p>
          <a:p>
            <a:pPr marL="574675">
              <a:lnSpc>
                <a:spcPct val="114000"/>
              </a:lnSpc>
              <a:buBlip>
                <a:blip r:embed="rId2"/>
              </a:buBlip>
            </a:pPr>
            <a:r>
              <a:rPr lang="en-US" sz="2200" dirty="0">
                <a:solidFill>
                  <a:srgbClr val="333333"/>
                </a:solidFill>
                <a:latin typeface="Calibri" panose="020F0502020204030204" pitchFamily="34" charset="0"/>
              </a:rPr>
              <a:t>ATP is needed to support the conversion of </a:t>
            </a:r>
            <a:r>
              <a:rPr lang="en-US" sz="2200" dirty="0" smtClean="0">
                <a:solidFill>
                  <a:srgbClr val="333333"/>
                </a:solidFill>
                <a:latin typeface="Calibri" panose="020F0502020204030204" pitchFamily="34" charset="0"/>
              </a:rPr>
              <a:t>glutamate </a:t>
            </a:r>
            <a:r>
              <a:rPr lang="en-US" sz="2200" dirty="0">
                <a:solidFill>
                  <a:srgbClr val="333333"/>
                </a:solidFill>
                <a:latin typeface="Calibri" panose="020F0502020204030204" pitchFamily="34" charset="0"/>
              </a:rPr>
              <a:t>into </a:t>
            </a:r>
            <a:r>
              <a:rPr lang="en-US" sz="2200" dirty="0" smtClean="0">
                <a:solidFill>
                  <a:srgbClr val="333333"/>
                </a:solidFill>
                <a:latin typeface="Calibri" panose="020F0502020204030204" pitchFamily="34" charset="0"/>
              </a:rPr>
              <a:t>GABA.</a:t>
            </a:r>
            <a:endParaRPr lang="en-US" sz="2200" dirty="0">
              <a:solidFill>
                <a:srgbClr val="333333"/>
              </a:solidFill>
              <a:latin typeface="Calibri" panose="020F0502020204030204" pitchFamily="34" charset="0"/>
            </a:endParaRPr>
          </a:p>
          <a:p>
            <a:pPr marL="574675">
              <a:lnSpc>
                <a:spcPct val="114000"/>
              </a:lnSpc>
              <a:buBlip>
                <a:blip r:embed="rId2"/>
              </a:buBlip>
            </a:pPr>
            <a:r>
              <a:rPr lang="en-US" sz="2200" dirty="0">
                <a:solidFill>
                  <a:srgbClr val="333333"/>
                </a:solidFill>
                <a:latin typeface="Calibri" panose="020F0502020204030204" pitchFamily="34" charset="0"/>
              </a:rPr>
              <a:t>Those with Chronic Lyme were found to have higher amounts of variants in the GAD genes and lower </a:t>
            </a:r>
            <a:r>
              <a:rPr lang="en-US" sz="2200" dirty="0" smtClean="0">
                <a:solidFill>
                  <a:srgbClr val="333333"/>
                </a:solidFill>
                <a:latin typeface="Calibri" panose="020F0502020204030204" pitchFamily="34" charset="0"/>
              </a:rPr>
              <a:t>ATP.</a:t>
            </a:r>
            <a:endParaRPr lang="en-US" sz="2200" dirty="0">
              <a:solidFill>
                <a:srgbClr val="333333"/>
              </a:solidFill>
              <a:latin typeface="Calibri" panose="020F0502020204030204" pitchFamily="34" charset="0"/>
            </a:endParaRPr>
          </a:p>
          <a:p>
            <a:pPr marL="574675">
              <a:lnSpc>
                <a:spcPct val="114000"/>
              </a:lnSpc>
              <a:buBlip>
                <a:blip r:embed="rId2"/>
              </a:buBlip>
            </a:pPr>
            <a:r>
              <a:rPr lang="en-US" sz="2200" dirty="0">
                <a:solidFill>
                  <a:srgbClr val="333333"/>
                </a:solidFill>
                <a:latin typeface="Calibri" panose="020F0502020204030204" pitchFamily="34" charset="0"/>
              </a:rPr>
              <a:t> L-Theanine and </a:t>
            </a:r>
            <a:r>
              <a:rPr lang="en-US" sz="2200" dirty="0" err="1" smtClean="0">
                <a:solidFill>
                  <a:srgbClr val="333333"/>
                </a:solidFill>
                <a:latin typeface="Calibri" panose="020F0502020204030204" pitchFamily="34" charset="0"/>
              </a:rPr>
              <a:t>Honokiol</a:t>
            </a:r>
            <a:r>
              <a:rPr lang="en-US" sz="2200" dirty="0" smtClean="0">
                <a:solidFill>
                  <a:srgbClr val="333333"/>
                </a:solidFill>
                <a:latin typeface="Calibri" panose="020F0502020204030204" pitchFamily="34" charset="0"/>
              </a:rPr>
              <a:t> </a:t>
            </a:r>
            <a:r>
              <a:rPr lang="en-US" sz="2200" dirty="0">
                <a:solidFill>
                  <a:srgbClr val="333333"/>
                </a:solidFill>
                <a:latin typeface="Calibri" panose="020F0502020204030204" pitchFamily="34" charset="0"/>
              </a:rPr>
              <a:t>may be helpful.</a:t>
            </a:r>
            <a:r>
              <a:rPr lang="en-US" sz="2200" dirty="0">
                <a:solidFill>
                  <a:srgbClr val="333333"/>
                </a:solidFill>
                <a:latin typeface="AvenirNext LT Pro Regular" pitchFamily="34" charset="0"/>
              </a:rPr>
              <a:t/>
            </a:r>
            <a:br>
              <a:rPr lang="en-US" sz="2200" dirty="0">
                <a:solidFill>
                  <a:srgbClr val="333333"/>
                </a:solidFill>
                <a:latin typeface="AvenirNext LT Pro Regular" pitchFamily="34" charset="0"/>
              </a:rPr>
            </a:br>
            <a:r>
              <a:rPr lang="en-US" sz="2200" dirty="0">
                <a:solidFill>
                  <a:srgbClr val="333333"/>
                </a:solidFill>
                <a:latin typeface="AvenirNext LT Pro Regular" pitchFamily="34" charset="0"/>
              </a:rPr>
              <a:t> </a:t>
            </a:r>
          </a:p>
          <a:p>
            <a:pPr marL="0" indent="0">
              <a:buFont typeface="Arial" panose="020B0604020202020204" pitchFamily="34" charset="0"/>
              <a:buNone/>
            </a:pPr>
            <a:endParaRPr lang="en-US" sz="2200" dirty="0"/>
          </a:p>
        </p:txBody>
      </p:sp>
      <p:sp>
        <p:nvSpPr>
          <p:cNvPr id="8" name="Title 1"/>
          <p:cNvSpPr txBox="1">
            <a:spLocks/>
          </p:cNvSpPr>
          <p:nvPr/>
        </p:nvSpPr>
        <p:spPr>
          <a:xfrm>
            <a:off x="962026" y="851346"/>
            <a:ext cx="6172200" cy="1219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tx2">
                    <a:lumMod val="60000"/>
                    <a:lumOff val="40000"/>
                  </a:schemeClr>
                </a:solidFill>
                <a:latin typeface="AvenirNext LT Pro Medium" pitchFamily="34" charset="0"/>
              </a:rPr>
              <a:t>Glutamate</a:t>
            </a:r>
          </a:p>
        </p:txBody>
      </p:sp>
    </p:spTree>
    <p:extLst>
      <p:ext uri="{BB962C8B-B14F-4D97-AF65-F5344CB8AC3E}">
        <p14:creationId xmlns:p14="http://schemas.microsoft.com/office/powerpoint/2010/main" val="253407365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272955"/>
            <a:ext cx="8416119" cy="5975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398058" y="518092"/>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tx2">
                    <a:lumMod val="60000"/>
                    <a:lumOff val="40000"/>
                  </a:schemeClr>
                </a:solidFill>
              </a:rPr>
              <a:t>Glutamate</a:t>
            </a:r>
          </a:p>
        </p:txBody>
      </p:sp>
    </p:spTree>
    <p:extLst>
      <p:ext uri="{BB962C8B-B14F-4D97-AF65-F5344CB8AC3E}">
        <p14:creationId xmlns:p14="http://schemas.microsoft.com/office/powerpoint/2010/main" val="23568269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13899"/>
            <a:ext cx="8534400" cy="6086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038577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809573" y="1460946"/>
            <a:ext cx="7273047" cy="444067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31775" indent="0">
              <a:lnSpc>
                <a:spcPct val="114000"/>
              </a:lnSpc>
              <a:buNone/>
            </a:pPr>
            <a:endParaRPr lang="en-US" sz="2200" dirty="0">
              <a:solidFill>
                <a:srgbClr val="333333"/>
              </a:solidFill>
              <a:latin typeface="Calibri" panose="020F0502020204030204" pitchFamily="34" charset="0"/>
            </a:endParaRPr>
          </a:p>
          <a:p>
            <a:pPr marL="574675">
              <a:lnSpc>
                <a:spcPct val="114000"/>
              </a:lnSpc>
              <a:buBlip>
                <a:blip r:embed="rId2"/>
              </a:buBlip>
            </a:pPr>
            <a:r>
              <a:rPr lang="en-US" sz="2200" dirty="0">
                <a:solidFill>
                  <a:srgbClr val="333333"/>
                </a:solidFill>
                <a:latin typeface="Calibri" panose="020F0502020204030204" pitchFamily="34" charset="0"/>
              </a:rPr>
              <a:t>High levels of ammonia can create brain fog, and deplete BH4 which can cause inflammation and immune </a:t>
            </a:r>
            <a:r>
              <a:rPr lang="en-US" sz="2200" dirty="0" smtClean="0">
                <a:solidFill>
                  <a:srgbClr val="333333"/>
                </a:solidFill>
                <a:latin typeface="Calibri" panose="020F0502020204030204" pitchFamily="34" charset="0"/>
              </a:rPr>
              <a:t>weakness.</a:t>
            </a:r>
            <a:endParaRPr lang="en-US" sz="2200" dirty="0">
              <a:solidFill>
                <a:srgbClr val="333333"/>
              </a:solidFill>
              <a:latin typeface="Calibri" panose="020F0502020204030204" pitchFamily="34" charset="0"/>
            </a:endParaRPr>
          </a:p>
          <a:p>
            <a:pPr marL="574675">
              <a:lnSpc>
                <a:spcPct val="114000"/>
              </a:lnSpc>
              <a:buBlip>
                <a:blip r:embed="rId2"/>
              </a:buBlip>
            </a:pPr>
            <a:r>
              <a:rPr lang="en-US" sz="2200" dirty="0">
                <a:solidFill>
                  <a:srgbClr val="333333"/>
                </a:solidFill>
                <a:latin typeface="Calibri" panose="020F0502020204030204" pitchFamily="34" charset="0"/>
              </a:rPr>
              <a:t>The Urea Cycle </a:t>
            </a:r>
            <a:r>
              <a:rPr lang="en-US" sz="2200" dirty="0" smtClean="0">
                <a:solidFill>
                  <a:srgbClr val="333333"/>
                </a:solidFill>
                <a:latin typeface="Calibri" panose="020F0502020204030204" pitchFamily="34" charset="0"/>
              </a:rPr>
              <a:t>clears ammonia.</a:t>
            </a:r>
            <a:endParaRPr lang="en-US" sz="2200" dirty="0">
              <a:solidFill>
                <a:srgbClr val="333333"/>
              </a:solidFill>
              <a:latin typeface="Calibri" panose="020F0502020204030204" pitchFamily="34" charset="0"/>
            </a:endParaRPr>
          </a:p>
          <a:p>
            <a:pPr marL="574675">
              <a:lnSpc>
                <a:spcPct val="114000"/>
              </a:lnSpc>
              <a:buBlip>
                <a:blip r:embed="rId2"/>
              </a:buBlip>
            </a:pPr>
            <a:r>
              <a:rPr lang="en-US" sz="2200" dirty="0">
                <a:solidFill>
                  <a:srgbClr val="333333"/>
                </a:solidFill>
                <a:latin typeface="Calibri" panose="020F0502020204030204" pitchFamily="34" charset="0"/>
              </a:rPr>
              <a:t>Genetic </a:t>
            </a:r>
            <a:r>
              <a:rPr lang="en-US" sz="2200" dirty="0" smtClean="0">
                <a:solidFill>
                  <a:srgbClr val="333333"/>
                </a:solidFill>
                <a:latin typeface="Calibri" panose="020F0502020204030204" pitchFamily="34" charset="0"/>
              </a:rPr>
              <a:t>variants </a:t>
            </a:r>
            <a:r>
              <a:rPr lang="en-US" sz="2200" dirty="0">
                <a:solidFill>
                  <a:srgbClr val="333333"/>
                </a:solidFill>
                <a:latin typeface="Calibri" panose="020F0502020204030204" pitchFamily="34" charset="0"/>
              </a:rPr>
              <a:t>in the Urea Cycle will cause ammonia to remain </a:t>
            </a:r>
            <a:r>
              <a:rPr lang="en-US" sz="2200" dirty="0" smtClean="0">
                <a:solidFill>
                  <a:srgbClr val="333333"/>
                </a:solidFill>
                <a:latin typeface="Calibri" panose="020F0502020204030204" pitchFamily="34" charset="0"/>
              </a:rPr>
              <a:t>high.</a:t>
            </a:r>
            <a:endParaRPr lang="en-US" sz="2200" dirty="0">
              <a:solidFill>
                <a:srgbClr val="333333"/>
              </a:solidFill>
              <a:latin typeface="Calibri" panose="020F0502020204030204" pitchFamily="34" charset="0"/>
            </a:endParaRPr>
          </a:p>
          <a:p>
            <a:pPr marL="574675">
              <a:lnSpc>
                <a:spcPct val="114000"/>
              </a:lnSpc>
              <a:buBlip>
                <a:blip r:embed="rId2"/>
              </a:buBlip>
            </a:pPr>
            <a:r>
              <a:rPr lang="en-US" sz="2200" dirty="0">
                <a:solidFill>
                  <a:srgbClr val="333333"/>
                </a:solidFill>
                <a:latin typeface="Calibri" panose="020F0502020204030204" pitchFamily="34" charset="0"/>
              </a:rPr>
              <a:t>Those with Chronic Lyme were found to have higher amounts of variants in the Urea </a:t>
            </a:r>
            <a:r>
              <a:rPr lang="en-US" sz="2200" dirty="0" smtClean="0">
                <a:solidFill>
                  <a:srgbClr val="333333"/>
                </a:solidFill>
                <a:latin typeface="Calibri" panose="020F0502020204030204" pitchFamily="34" charset="0"/>
              </a:rPr>
              <a:t>Cycle.</a:t>
            </a:r>
            <a:endParaRPr lang="en-US" sz="2200" dirty="0">
              <a:solidFill>
                <a:srgbClr val="333333"/>
              </a:solidFill>
              <a:latin typeface="Calibri" panose="020F0502020204030204" pitchFamily="34" charset="0"/>
            </a:endParaRPr>
          </a:p>
          <a:p>
            <a:pPr marL="574675">
              <a:lnSpc>
                <a:spcPct val="114000"/>
              </a:lnSpc>
              <a:buBlip>
                <a:blip r:embed="rId2"/>
              </a:buBlip>
            </a:pPr>
            <a:r>
              <a:rPr lang="en-US" sz="2200" dirty="0" smtClean="0">
                <a:solidFill>
                  <a:srgbClr val="333333"/>
                </a:solidFill>
                <a:latin typeface="Calibri" panose="020F0502020204030204" pitchFamily="34" charset="0"/>
              </a:rPr>
              <a:t>Ornithine, </a:t>
            </a:r>
            <a:r>
              <a:rPr lang="en-US" sz="2200" dirty="0">
                <a:solidFill>
                  <a:srgbClr val="333333"/>
                </a:solidFill>
                <a:latin typeface="Calibri" panose="020F0502020204030204" pitchFamily="34" charset="0"/>
              </a:rPr>
              <a:t>Citrulline and Larch Bark may helpful.</a:t>
            </a:r>
            <a:r>
              <a:rPr lang="en-US" sz="2200" dirty="0">
                <a:solidFill>
                  <a:srgbClr val="333333"/>
                </a:solidFill>
                <a:latin typeface="AvenirNext LT Pro Regular" pitchFamily="34" charset="0"/>
              </a:rPr>
              <a:t/>
            </a:r>
            <a:br>
              <a:rPr lang="en-US" sz="2200" dirty="0">
                <a:solidFill>
                  <a:srgbClr val="333333"/>
                </a:solidFill>
                <a:latin typeface="AvenirNext LT Pro Regular" pitchFamily="34" charset="0"/>
              </a:rPr>
            </a:br>
            <a:r>
              <a:rPr lang="en-US" sz="2200" dirty="0">
                <a:solidFill>
                  <a:srgbClr val="333333"/>
                </a:solidFill>
                <a:latin typeface="AvenirNext LT Pro Regular" pitchFamily="34" charset="0"/>
              </a:rPr>
              <a:t> </a:t>
            </a:r>
          </a:p>
          <a:p>
            <a:pPr marL="0" indent="0">
              <a:buFont typeface="Arial" panose="020B0604020202020204" pitchFamily="34" charset="0"/>
              <a:buNone/>
            </a:pPr>
            <a:endParaRPr lang="en-US" sz="2200" dirty="0"/>
          </a:p>
        </p:txBody>
      </p:sp>
      <p:sp>
        <p:nvSpPr>
          <p:cNvPr id="8" name="Title 1"/>
          <p:cNvSpPr txBox="1">
            <a:spLocks/>
          </p:cNvSpPr>
          <p:nvPr/>
        </p:nvSpPr>
        <p:spPr>
          <a:xfrm>
            <a:off x="962026" y="851346"/>
            <a:ext cx="6172200" cy="1219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a:solidFill>
                  <a:schemeClr val="tx2">
                    <a:lumMod val="60000"/>
                    <a:lumOff val="40000"/>
                  </a:schemeClr>
                </a:solidFill>
                <a:latin typeface="AvenirNext LT Pro Medium" pitchFamily="34" charset="0"/>
              </a:rPr>
              <a:t>Ammonia</a:t>
            </a:r>
          </a:p>
        </p:txBody>
      </p:sp>
    </p:spTree>
    <p:extLst>
      <p:ext uri="{BB962C8B-B14F-4D97-AF65-F5344CB8AC3E}">
        <p14:creationId xmlns:p14="http://schemas.microsoft.com/office/powerpoint/2010/main" val="263086060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09433" y="928048"/>
            <a:ext cx="8331508" cy="5533360"/>
            <a:chOff x="381000" y="1136984"/>
            <a:chExt cx="8359941" cy="5416216"/>
          </a:xfrm>
        </p:grpSpPr>
        <p:sp>
          <p:nvSpPr>
            <p:cNvPr id="13" name="Oval 12"/>
            <p:cNvSpPr/>
            <p:nvPr/>
          </p:nvSpPr>
          <p:spPr>
            <a:xfrm>
              <a:off x="2895599" y="2933700"/>
              <a:ext cx="4038600" cy="3352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774657" y="1136984"/>
              <a:ext cx="1447800" cy="5334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CPS1</a:t>
              </a:r>
            </a:p>
          </p:txBody>
        </p:sp>
        <p:sp>
          <p:nvSpPr>
            <p:cNvPr id="9" name="Oval 8"/>
            <p:cNvSpPr/>
            <p:nvPr/>
          </p:nvSpPr>
          <p:spPr>
            <a:xfrm>
              <a:off x="4114799" y="2667000"/>
              <a:ext cx="1447800" cy="5334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OTC</a:t>
              </a:r>
            </a:p>
          </p:txBody>
        </p:sp>
        <p:sp>
          <p:nvSpPr>
            <p:cNvPr id="10" name="Oval 9"/>
            <p:cNvSpPr/>
            <p:nvPr/>
          </p:nvSpPr>
          <p:spPr>
            <a:xfrm>
              <a:off x="6019799" y="4281237"/>
              <a:ext cx="1447800" cy="5334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ASS1</a:t>
              </a:r>
            </a:p>
          </p:txBody>
        </p:sp>
        <p:sp>
          <p:nvSpPr>
            <p:cNvPr id="11" name="Oval 10"/>
            <p:cNvSpPr/>
            <p:nvPr/>
          </p:nvSpPr>
          <p:spPr>
            <a:xfrm>
              <a:off x="4190999" y="6019800"/>
              <a:ext cx="1447800" cy="5334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ASL</a:t>
              </a:r>
            </a:p>
          </p:txBody>
        </p:sp>
        <p:sp>
          <p:nvSpPr>
            <p:cNvPr id="12" name="Oval 11"/>
            <p:cNvSpPr/>
            <p:nvPr/>
          </p:nvSpPr>
          <p:spPr>
            <a:xfrm>
              <a:off x="2037346" y="4343400"/>
              <a:ext cx="1447800" cy="5334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ARG1</a:t>
              </a:r>
            </a:p>
          </p:txBody>
        </p:sp>
        <p:cxnSp>
          <p:nvCxnSpPr>
            <p:cNvPr id="15" name="Elbow Connector 14"/>
            <p:cNvCxnSpPr>
              <a:stCxn id="4" idx="4"/>
              <a:endCxn id="9" idx="2"/>
            </p:cNvCxnSpPr>
            <p:nvPr/>
          </p:nvCxnSpPr>
          <p:spPr>
            <a:xfrm rot="16200000" flipH="1">
              <a:off x="2675020" y="1493921"/>
              <a:ext cx="1263316" cy="1616242"/>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12" idx="2"/>
            </p:cNvCxnSpPr>
            <p:nvPr/>
          </p:nvCxnSpPr>
          <p:spPr>
            <a:xfrm rot="10800000">
              <a:off x="990600" y="3314700"/>
              <a:ext cx="1046747" cy="1295400"/>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381000" y="2863516"/>
              <a:ext cx="1219200" cy="4191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Urea</a:t>
              </a:r>
            </a:p>
          </p:txBody>
        </p:sp>
        <p:sp>
          <p:nvSpPr>
            <p:cNvPr id="19" name="Rounded Rectangle 18"/>
            <p:cNvSpPr/>
            <p:nvPr/>
          </p:nvSpPr>
          <p:spPr>
            <a:xfrm>
              <a:off x="2037347" y="5642811"/>
              <a:ext cx="1219200" cy="4191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Arginine</a:t>
              </a:r>
            </a:p>
          </p:txBody>
        </p:sp>
        <p:sp>
          <p:nvSpPr>
            <p:cNvPr id="20" name="Rounded Rectangle 19"/>
            <p:cNvSpPr/>
            <p:nvPr/>
          </p:nvSpPr>
          <p:spPr>
            <a:xfrm>
              <a:off x="1798720" y="3467100"/>
              <a:ext cx="1219200" cy="4191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Ornithine</a:t>
              </a:r>
            </a:p>
          </p:txBody>
        </p:sp>
        <p:sp>
          <p:nvSpPr>
            <p:cNvPr id="21" name="Rounded Rectangle 20"/>
            <p:cNvSpPr/>
            <p:nvPr/>
          </p:nvSpPr>
          <p:spPr>
            <a:xfrm>
              <a:off x="6454941" y="5810250"/>
              <a:ext cx="2286000" cy="4191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Argininosuccinic Acid</a:t>
              </a:r>
            </a:p>
          </p:txBody>
        </p:sp>
        <p:sp>
          <p:nvSpPr>
            <p:cNvPr id="22" name="Rounded Rectangle 21"/>
            <p:cNvSpPr/>
            <p:nvPr/>
          </p:nvSpPr>
          <p:spPr>
            <a:xfrm>
              <a:off x="6671510" y="3200400"/>
              <a:ext cx="1219200" cy="4191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Citrulline</a:t>
              </a:r>
            </a:p>
          </p:txBody>
        </p:sp>
        <p:sp>
          <p:nvSpPr>
            <p:cNvPr id="23" name="Rounded Rectangle 22"/>
            <p:cNvSpPr/>
            <p:nvPr/>
          </p:nvSpPr>
          <p:spPr>
            <a:xfrm>
              <a:off x="2753225" y="2092491"/>
              <a:ext cx="3701716" cy="4191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Carbamoyl Phosphate Synthetase I</a:t>
              </a:r>
            </a:p>
          </p:txBody>
        </p:sp>
      </p:grpSp>
      <p:sp>
        <p:nvSpPr>
          <p:cNvPr id="24" name="Title 1"/>
          <p:cNvSpPr txBox="1">
            <a:spLocks/>
          </p:cNvSpPr>
          <p:nvPr/>
        </p:nvSpPr>
        <p:spPr>
          <a:xfrm>
            <a:off x="255896" y="228599"/>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tx2">
                    <a:lumMod val="60000"/>
                    <a:lumOff val="40000"/>
                  </a:schemeClr>
                </a:solidFill>
              </a:rPr>
              <a:t>Urea Cycle</a:t>
            </a:r>
          </a:p>
        </p:txBody>
      </p:sp>
    </p:spTree>
    <p:extLst>
      <p:ext uri="{BB962C8B-B14F-4D97-AF65-F5344CB8AC3E}">
        <p14:creationId xmlns:p14="http://schemas.microsoft.com/office/powerpoint/2010/main" val="112478853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962026" y="1300021"/>
            <a:ext cx="7273047" cy="444067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31775" indent="0">
              <a:lnSpc>
                <a:spcPct val="114000"/>
              </a:lnSpc>
              <a:buNone/>
            </a:pPr>
            <a:endParaRPr lang="en-US" sz="2200" dirty="0">
              <a:solidFill>
                <a:srgbClr val="333333"/>
              </a:solidFill>
              <a:latin typeface="Calibri" panose="020F0502020204030204" pitchFamily="34" charset="0"/>
            </a:endParaRPr>
          </a:p>
          <a:p>
            <a:pPr marL="574675">
              <a:lnSpc>
                <a:spcPct val="114000"/>
              </a:lnSpc>
              <a:buBlip>
                <a:blip r:embed="rId2"/>
              </a:buBlip>
            </a:pPr>
            <a:r>
              <a:rPr lang="en-US" sz="2200" dirty="0">
                <a:solidFill>
                  <a:srgbClr val="333333"/>
                </a:solidFill>
                <a:latin typeface="Calibri" panose="020F0502020204030204" pitchFamily="34" charset="0"/>
              </a:rPr>
              <a:t>High levels of </a:t>
            </a:r>
            <a:r>
              <a:rPr lang="en-US" sz="2200" dirty="0" smtClean="0">
                <a:solidFill>
                  <a:srgbClr val="333333"/>
                </a:solidFill>
                <a:latin typeface="Calibri" panose="020F0502020204030204" pitchFamily="34" charset="0"/>
              </a:rPr>
              <a:t>iron </a:t>
            </a:r>
            <a:r>
              <a:rPr lang="en-US" sz="2200" dirty="0">
                <a:solidFill>
                  <a:srgbClr val="333333"/>
                </a:solidFill>
                <a:latin typeface="Calibri" panose="020F0502020204030204" pitchFamily="34" charset="0"/>
              </a:rPr>
              <a:t>can create </a:t>
            </a:r>
            <a:r>
              <a:rPr lang="en-US" sz="2200" dirty="0" smtClean="0">
                <a:solidFill>
                  <a:srgbClr val="333333"/>
                </a:solidFill>
                <a:latin typeface="Calibri" panose="020F0502020204030204" pitchFamily="34" charset="0"/>
              </a:rPr>
              <a:t>hydroxyl </a:t>
            </a:r>
            <a:r>
              <a:rPr lang="en-US" sz="2200" dirty="0">
                <a:solidFill>
                  <a:srgbClr val="333333"/>
                </a:solidFill>
                <a:latin typeface="Calibri" panose="020F0502020204030204" pitchFamily="34" charset="0"/>
              </a:rPr>
              <a:t>radicals which can cause inflammation and immune </a:t>
            </a:r>
            <a:r>
              <a:rPr lang="en-US" sz="2200" dirty="0" smtClean="0">
                <a:solidFill>
                  <a:srgbClr val="333333"/>
                </a:solidFill>
                <a:latin typeface="Calibri" panose="020F0502020204030204" pitchFamily="34" charset="0"/>
              </a:rPr>
              <a:t>weakness.</a:t>
            </a:r>
            <a:endParaRPr lang="en-US" sz="2200" dirty="0">
              <a:solidFill>
                <a:srgbClr val="333333"/>
              </a:solidFill>
              <a:latin typeface="Calibri" panose="020F0502020204030204" pitchFamily="34" charset="0"/>
            </a:endParaRPr>
          </a:p>
          <a:p>
            <a:pPr marL="574675">
              <a:lnSpc>
                <a:spcPct val="114000"/>
              </a:lnSpc>
              <a:buBlip>
                <a:blip r:embed="rId2"/>
              </a:buBlip>
            </a:pPr>
            <a:r>
              <a:rPr lang="en-US" sz="2200" dirty="0">
                <a:solidFill>
                  <a:srgbClr val="333333"/>
                </a:solidFill>
                <a:latin typeface="Calibri" panose="020F0502020204030204" pitchFamily="34" charset="0"/>
              </a:rPr>
              <a:t>The HFE genes, when variated, will cause more iron to be absorbed.</a:t>
            </a:r>
          </a:p>
          <a:p>
            <a:pPr marL="574675">
              <a:lnSpc>
                <a:spcPct val="114000"/>
              </a:lnSpc>
              <a:buBlip>
                <a:blip r:embed="rId2"/>
              </a:buBlip>
            </a:pPr>
            <a:r>
              <a:rPr lang="en-US" sz="2200" dirty="0">
                <a:solidFill>
                  <a:srgbClr val="333333"/>
                </a:solidFill>
                <a:latin typeface="Calibri" panose="020F0502020204030204" pitchFamily="34" charset="0"/>
              </a:rPr>
              <a:t>Higher levels of </a:t>
            </a:r>
            <a:r>
              <a:rPr lang="en-US" sz="2200" dirty="0" smtClean="0">
                <a:solidFill>
                  <a:srgbClr val="333333"/>
                </a:solidFill>
                <a:latin typeface="Calibri" panose="020F0502020204030204" pitchFamily="34" charset="0"/>
              </a:rPr>
              <a:t>iron</a:t>
            </a:r>
            <a:r>
              <a:rPr lang="en-US" sz="2200" dirty="0">
                <a:solidFill>
                  <a:srgbClr val="333333"/>
                </a:solidFill>
                <a:latin typeface="Calibri" panose="020F0502020204030204" pitchFamily="34" charset="0"/>
              </a:rPr>
              <a:t>, will combine with </a:t>
            </a:r>
            <a:r>
              <a:rPr lang="en-US" sz="2200" dirty="0" smtClean="0">
                <a:solidFill>
                  <a:srgbClr val="333333"/>
                </a:solidFill>
                <a:latin typeface="Calibri" panose="020F0502020204030204" pitchFamily="34" charset="0"/>
              </a:rPr>
              <a:t>cysteine </a:t>
            </a:r>
            <a:r>
              <a:rPr lang="en-US" sz="2200" dirty="0">
                <a:solidFill>
                  <a:srgbClr val="333333"/>
                </a:solidFill>
                <a:latin typeface="Calibri" panose="020F0502020204030204" pitchFamily="34" charset="0"/>
              </a:rPr>
              <a:t>and </a:t>
            </a:r>
            <a:r>
              <a:rPr lang="en-US" sz="2200" dirty="0" smtClean="0">
                <a:solidFill>
                  <a:srgbClr val="333333"/>
                </a:solidFill>
                <a:latin typeface="Calibri" panose="020F0502020204030204" pitchFamily="34" charset="0"/>
              </a:rPr>
              <a:t>hydrogen </a:t>
            </a:r>
            <a:r>
              <a:rPr lang="en-US" sz="2200" dirty="0">
                <a:solidFill>
                  <a:srgbClr val="333333"/>
                </a:solidFill>
                <a:latin typeface="Calibri" panose="020F0502020204030204" pitchFamily="34" charset="0"/>
              </a:rPr>
              <a:t>p</a:t>
            </a:r>
            <a:r>
              <a:rPr lang="en-US" sz="2200" dirty="0" smtClean="0">
                <a:solidFill>
                  <a:srgbClr val="333333"/>
                </a:solidFill>
                <a:latin typeface="Calibri" panose="020F0502020204030204" pitchFamily="34" charset="0"/>
              </a:rPr>
              <a:t>eroxide </a:t>
            </a:r>
            <a:r>
              <a:rPr lang="en-US" sz="2200" dirty="0">
                <a:solidFill>
                  <a:srgbClr val="333333"/>
                </a:solidFill>
                <a:latin typeface="Calibri" panose="020F0502020204030204" pitchFamily="34" charset="0"/>
              </a:rPr>
              <a:t>to make dangerous </a:t>
            </a:r>
            <a:r>
              <a:rPr lang="en-US" sz="2200" dirty="0" smtClean="0">
                <a:solidFill>
                  <a:srgbClr val="333333"/>
                </a:solidFill>
                <a:latin typeface="Calibri" panose="020F0502020204030204" pitchFamily="34" charset="0"/>
              </a:rPr>
              <a:t>hydroxyl </a:t>
            </a:r>
            <a:r>
              <a:rPr lang="en-US" sz="2200" dirty="0">
                <a:solidFill>
                  <a:srgbClr val="333333"/>
                </a:solidFill>
                <a:latin typeface="Calibri" panose="020F0502020204030204" pitchFamily="34" charset="0"/>
              </a:rPr>
              <a:t>r</a:t>
            </a:r>
            <a:r>
              <a:rPr lang="en-US" sz="2200" dirty="0" smtClean="0">
                <a:solidFill>
                  <a:srgbClr val="333333"/>
                </a:solidFill>
                <a:latin typeface="Calibri" panose="020F0502020204030204" pitchFamily="34" charset="0"/>
              </a:rPr>
              <a:t>adicals</a:t>
            </a:r>
            <a:r>
              <a:rPr lang="en-US" sz="2200" dirty="0">
                <a:solidFill>
                  <a:srgbClr val="333333"/>
                </a:solidFill>
                <a:latin typeface="Calibri" panose="020F0502020204030204" pitchFamily="34" charset="0"/>
              </a:rPr>
              <a:t>.</a:t>
            </a:r>
          </a:p>
          <a:p>
            <a:pPr marL="574675">
              <a:lnSpc>
                <a:spcPct val="114000"/>
              </a:lnSpc>
              <a:buBlip>
                <a:blip r:embed="rId2"/>
              </a:buBlip>
            </a:pPr>
            <a:r>
              <a:rPr lang="en-US" sz="2200" dirty="0">
                <a:solidFill>
                  <a:srgbClr val="333333"/>
                </a:solidFill>
                <a:latin typeface="Calibri" panose="020F0502020204030204" pitchFamily="34" charset="0"/>
              </a:rPr>
              <a:t>Those with Chronic Lyme were found to have higher amounts of variants in the HFE genes, as well as variants that increase cysteine.</a:t>
            </a:r>
          </a:p>
          <a:p>
            <a:pPr marL="574675">
              <a:lnSpc>
                <a:spcPct val="114000"/>
              </a:lnSpc>
              <a:buBlip>
                <a:blip r:embed="rId2"/>
              </a:buBlip>
            </a:pPr>
            <a:r>
              <a:rPr lang="en-US" sz="2200" dirty="0">
                <a:solidFill>
                  <a:srgbClr val="333333"/>
                </a:solidFill>
                <a:latin typeface="Calibri" panose="020F0502020204030204" pitchFamily="34" charset="0"/>
              </a:rPr>
              <a:t>Skullcap and Lactoferrin may be helpful, as well as lowering iron intake.</a:t>
            </a:r>
            <a:r>
              <a:rPr lang="en-US" sz="2200" dirty="0">
                <a:solidFill>
                  <a:srgbClr val="333333"/>
                </a:solidFill>
                <a:latin typeface="AvenirNext LT Pro Regular" pitchFamily="34" charset="0"/>
              </a:rPr>
              <a:t/>
            </a:r>
            <a:br>
              <a:rPr lang="en-US" sz="2200" dirty="0">
                <a:solidFill>
                  <a:srgbClr val="333333"/>
                </a:solidFill>
                <a:latin typeface="AvenirNext LT Pro Regular" pitchFamily="34" charset="0"/>
              </a:rPr>
            </a:br>
            <a:r>
              <a:rPr lang="en-US" sz="2200" dirty="0">
                <a:solidFill>
                  <a:srgbClr val="333333"/>
                </a:solidFill>
                <a:latin typeface="AvenirNext LT Pro Regular" pitchFamily="34" charset="0"/>
              </a:rPr>
              <a:t> </a:t>
            </a:r>
          </a:p>
          <a:p>
            <a:pPr marL="0" indent="0">
              <a:buFont typeface="Arial" panose="020B0604020202020204" pitchFamily="34" charset="0"/>
              <a:buNone/>
            </a:pPr>
            <a:endParaRPr lang="en-US" sz="2200" dirty="0"/>
          </a:p>
        </p:txBody>
      </p:sp>
      <p:sp>
        <p:nvSpPr>
          <p:cNvPr id="8" name="Title 1"/>
          <p:cNvSpPr txBox="1">
            <a:spLocks/>
          </p:cNvSpPr>
          <p:nvPr/>
        </p:nvSpPr>
        <p:spPr>
          <a:xfrm>
            <a:off x="962026" y="851346"/>
            <a:ext cx="6172200" cy="1219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tx2">
                    <a:lumMod val="60000"/>
                    <a:lumOff val="40000"/>
                  </a:schemeClr>
                </a:solidFill>
                <a:latin typeface="AvenirNext LT Pro Medium" pitchFamily="34" charset="0"/>
              </a:rPr>
              <a:t>Iron</a:t>
            </a:r>
          </a:p>
        </p:txBody>
      </p:sp>
    </p:spTree>
    <p:extLst>
      <p:ext uri="{BB962C8B-B14F-4D97-AF65-F5344CB8AC3E}">
        <p14:creationId xmlns:p14="http://schemas.microsoft.com/office/powerpoint/2010/main" val="105183453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0251"/>
            <a:ext cx="8534400" cy="6100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036533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899" y="300252"/>
            <a:ext cx="8524033" cy="6277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396346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4800" y="228600"/>
            <a:ext cx="20574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2628" y="76200"/>
            <a:ext cx="9141372" cy="6705600"/>
            <a:chOff x="2628" y="76200"/>
            <a:chExt cx="9144000" cy="6695328"/>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8" y="76200"/>
              <a:ext cx="9144000" cy="6695328"/>
            </a:xfrm>
            <a:prstGeom prst="rect">
              <a:avLst/>
            </a:prstGeom>
          </p:spPr>
        </p:pic>
        <p:pic>
          <p:nvPicPr>
            <p:cNvPr id="8" name="Picture 7"/>
            <p:cNvPicPr>
              <a:picLocks noChangeAspect="1"/>
            </p:cNvPicPr>
            <p:nvPr/>
          </p:nvPicPr>
          <p:blipFill>
            <a:blip r:embed="rId4"/>
            <a:stretch>
              <a:fillRect/>
            </a:stretch>
          </p:blipFill>
          <p:spPr>
            <a:xfrm>
              <a:off x="304800" y="152400"/>
              <a:ext cx="2088682" cy="1524000"/>
            </a:xfrm>
            <a:prstGeom prst="rect">
              <a:avLst/>
            </a:prstGeom>
          </p:spPr>
        </p:pic>
      </p:grpSp>
      <p:pic>
        <p:nvPicPr>
          <p:cNvPr id="7" name="Picture 6"/>
          <p:cNvPicPr>
            <a:picLocks noChangeAspect="1"/>
          </p:cNvPicPr>
          <p:nvPr/>
        </p:nvPicPr>
        <p:blipFill>
          <a:blip r:embed="rId5"/>
          <a:stretch>
            <a:fillRect/>
          </a:stretch>
        </p:blipFill>
        <p:spPr>
          <a:xfrm>
            <a:off x="7696200" y="6248400"/>
            <a:ext cx="1137046" cy="399039"/>
          </a:xfrm>
          <a:prstGeom prst="rect">
            <a:avLst/>
          </a:prstGeom>
        </p:spPr>
      </p:pic>
    </p:spTree>
    <p:extLst>
      <p:ext uri="{BB962C8B-B14F-4D97-AF65-F5344CB8AC3E}">
        <p14:creationId xmlns:p14="http://schemas.microsoft.com/office/powerpoint/2010/main" val="232017151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0637"/>
            <a:ext cx="6807958" cy="1356360"/>
          </a:xfrm>
        </p:spPr>
        <p:txBody>
          <a:bodyPr/>
          <a:lstStyle/>
          <a:p>
            <a:pPr algn="l"/>
            <a:r>
              <a:rPr lang="en-US" dirty="0">
                <a:solidFill>
                  <a:schemeClr val="tx2">
                    <a:lumMod val="60000"/>
                    <a:lumOff val="40000"/>
                  </a:schemeClr>
                </a:solidFill>
                <a:latin typeface="Corbel" panose="020B0503020204020204" pitchFamily="34" charset="0"/>
              </a:rPr>
              <a:t>Contact Information</a:t>
            </a:r>
          </a:p>
        </p:txBody>
      </p:sp>
      <p:sp>
        <p:nvSpPr>
          <p:cNvPr id="3" name="Content Placeholder 2"/>
          <p:cNvSpPr>
            <a:spLocks noGrp="1"/>
          </p:cNvSpPr>
          <p:nvPr>
            <p:ph idx="1"/>
          </p:nvPr>
        </p:nvSpPr>
        <p:spPr>
          <a:xfrm>
            <a:off x="609600" y="1323703"/>
            <a:ext cx="8001000" cy="5077097"/>
          </a:xfrm>
        </p:spPr>
        <p:txBody>
          <a:bodyPr>
            <a:normAutofit lnSpcReduction="10000"/>
          </a:bodyPr>
          <a:lstStyle/>
          <a:p>
            <a:pPr>
              <a:lnSpc>
                <a:spcPct val="110000"/>
              </a:lnSpc>
              <a:buBlip>
                <a:blip r:embed="rId3"/>
              </a:buBlip>
            </a:pPr>
            <a:r>
              <a:rPr lang="en-US" sz="1600" dirty="0">
                <a:solidFill>
                  <a:srgbClr val="333333"/>
                </a:solidFill>
                <a:latin typeface="Calibri" panose="020F0502020204030204" pitchFamily="34" charset="0"/>
              </a:rPr>
              <a:t>Website for the genetic analysis software program and online certification course for health care practitioners:</a:t>
            </a:r>
            <a:br>
              <a:rPr lang="en-US" sz="1600" dirty="0">
                <a:solidFill>
                  <a:srgbClr val="333333"/>
                </a:solidFill>
                <a:latin typeface="Calibri" panose="020F0502020204030204" pitchFamily="34" charset="0"/>
              </a:rPr>
            </a:br>
            <a:r>
              <a:rPr lang="en-US" sz="1600" b="1" dirty="0">
                <a:solidFill>
                  <a:srgbClr val="333333"/>
                </a:solidFill>
                <a:latin typeface="Calibri" panose="020F0502020204030204" pitchFamily="34" charset="0"/>
              </a:rPr>
              <a:t>MethylGenetic Nutrition Analysis</a:t>
            </a:r>
            <a:r>
              <a:rPr lang="en-US" sz="1600" b="1" baseline="30000" dirty="0">
                <a:solidFill>
                  <a:srgbClr val="333333"/>
                </a:solidFill>
                <a:latin typeface="Calibri" panose="020F0502020204030204" pitchFamily="34" charset="0"/>
              </a:rPr>
              <a:t>TM</a:t>
            </a:r>
            <a:r>
              <a:rPr lang="en-US" sz="1600" dirty="0">
                <a:solidFill>
                  <a:srgbClr val="333333"/>
                </a:solidFill>
                <a:latin typeface="Calibri" panose="020F0502020204030204" pitchFamily="34" charset="0"/>
              </a:rPr>
              <a:t/>
            </a:r>
            <a:br>
              <a:rPr lang="en-US" sz="1600" dirty="0">
                <a:solidFill>
                  <a:srgbClr val="333333"/>
                </a:solidFill>
                <a:latin typeface="Calibri" panose="020F0502020204030204" pitchFamily="34" charset="0"/>
              </a:rPr>
            </a:br>
            <a:r>
              <a:rPr lang="en-US" sz="1600" dirty="0">
                <a:latin typeface="Calibri" panose="020F0502020204030204" pitchFamily="34" charset="0"/>
                <a:hlinkClick r:id="rId4"/>
              </a:rPr>
              <a:t>www.dnasupplementation.com</a:t>
            </a:r>
            <a:r>
              <a:rPr lang="en-US" sz="1600" dirty="0">
                <a:latin typeface="Calibri Light" panose="020F0302020204030204" pitchFamily="34" charset="0"/>
              </a:rPr>
              <a:t/>
            </a:r>
            <a:br>
              <a:rPr lang="en-US" sz="1600" dirty="0">
                <a:latin typeface="Calibri Light" panose="020F0302020204030204" pitchFamily="34" charset="0"/>
              </a:rPr>
            </a:br>
            <a:endParaRPr lang="en-US" sz="1600" dirty="0">
              <a:latin typeface="Calibri Light" panose="020F0302020204030204" pitchFamily="34" charset="0"/>
            </a:endParaRPr>
          </a:p>
          <a:p>
            <a:pPr>
              <a:buBlip>
                <a:blip r:embed="rId3"/>
              </a:buBlip>
            </a:pPr>
            <a:r>
              <a:rPr lang="en-US" sz="1600" b="1" dirty="0">
                <a:solidFill>
                  <a:srgbClr val="333333"/>
                </a:solidFill>
                <a:latin typeface="Calibri" panose="020F0502020204030204" pitchFamily="34" charset="0"/>
              </a:rPr>
              <a:t>MethylGenetic Nutrition Analysis</a:t>
            </a:r>
            <a:r>
              <a:rPr lang="en-US" sz="1600" b="1" baseline="30000" dirty="0">
                <a:solidFill>
                  <a:srgbClr val="333333"/>
                </a:solidFill>
                <a:latin typeface="Calibri" panose="020F0502020204030204" pitchFamily="34" charset="0"/>
              </a:rPr>
              <a:t>TM</a:t>
            </a:r>
            <a:r>
              <a:rPr lang="en-US" sz="1600" b="1" dirty="0">
                <a:solidFill>
                  <a:srgbClr val="333333"/>
                </a:solidFill>
                <a:latin typeface="Calibri" panose="020F0502020204030204" pitchFamily="34" charset="0"/>
              </a:rPr>
              <a:t> contact person:      </a:t>
            </a:r>
            <a:br>
              <a:rPr lang="en-US" sz="1600" b="1" dirty="0">
                <a:solidFill>
                  <a:srgbClr val="333333"/>
                </a:solidFill>
                <a:latin typeface="Calibri" panose="020F0502020204030204" pitchFamily="34" charset="0"/>
              </a:rPr>
            </a:br>
            <a:r>
              <a:rPr lang="en-US" sz="1600" dirty="0">
                <a:solidFill>
                  <a:srgbClr val="333333"/>
                </a:solidFill>
                <a:latin typeface="Calibri" panose="020F0502020204030204" pitchFamily="34" charset="0"/>
              </a:rPr>
              <a:t>Yvonne Lucchese, HHP </a:t>
            </a:r>
            <a:br>
              <a:rPr lang="en-US" sz="1600" dirty="0">
                <a:solidFill>
                  <a:srgbClr val="333333"/>
                </a:solidFill>
                <a:latin typeface="Calibri" panose="020F0502020204030204" pitchFamily="34" charset="0"/>
              </a:rPr>
            </a:br>
            <a:r>
              <a:rPr lang="en-US" sz="1600" dirty="0">
                <a:solidFill>
                  <a:srgbClr val="333333"/>
                </a:solidFill>
                <a:latin typeface="Calibri" panose="020F0502020204030204" pitchFamily="34" charset="0"/>
              </a:rPr>
              <a:t>National Director of Sales</a:t>
            </a:r>
            <a:r>
              <a:rPr lang="en-US" sz="1600" b="1" dirty="0">
                <a:solidFill>
                  <a:srgbClr val="333333"/>
                </a:solidFill>
                <a:latin typeface="Calibri" panose="020F0502020204030204" pitchFamily="34" charset="0"/>
              </a:rPr>
              <a:t/>
            </a:r>
            <a:br>
              <a:rPr lang="en-US" sz="1600" b="1" dirty="0">
                <a:solidFill>
                  <a:srgbClr val="333333"/>
                </a:solidFill>
                <a:latin typeface="Calibri" panose="020F0502020204030204" pitchFamily="34" charset="0"/>
              </a:rPr>
            </a:br>
            <a:r>
              <a:rPr lang="en-US" sz="1600" b="1" dirty="0">
                <a:solidFill>
                  <a:srgbClr val="333333"/>
                </a:solidFill>
                <a:latin typeface="Calibri" panose="020F0502020204030204" pitchFamily="34" charset="0"/>
              </a:rPr>
              <a:t>717-733-2003</a:t>
            </a:r>
            <a:r>
              <a:rPr lang="en-US" sz="1600" dirty="0">
                <a:solidFill>
                  <a:srgbClr val="333333"/>
                </a:solidFill>
                <a:latin typeface="Calibri" panose="020F0502020204030204" pitchFamily="34" charset="0"/>
              </a:rPr>
              <a:t> </a:t>
            </a:r>
            <a:r>
              <a:rPr lang="en-US" sz="2000" dirty="0">
                <a:solidFill>
                  <a:srgbClr val="333333"/>
                </a:solidFill>
                <a:latin typeface="Calibri" panose="020F0502020204030204" pitchFamily="34" charset="0"/>
              </a:rPr>
              <a:t/>
            </a:r>
            <a:br>
              <a:rPr lang="en-US" sz="2000" dirty="0">
                <a:solidFill>
                  <a:srgbClr val="333333"/>
                </a:solidFill>
                <a:latin typeface="Calibri" panose="020F0502020204030204" pitchFamily="34" charset="0"/>
              </a:rPr>
            </a:br>
            <a:r>
              <a:rPr lang="en-US" sz="1600" dirty="0">
                <a:latin typeface="Calibri" panose="020F0502020204030204" pitchFamily="34" charset="0"/>
                <a:hlinkClick r:id="rId5"/>
              </a:rPr>
              <a:t>yvonnel@dnasupplementation.com</a:t>
            </a:r>
            <a:r>
              <a:rPr lang="en-US" sz="1600" dirty="0">
                <a:latin typeface="Calibri Light" panose="020F0302020204030204" pitchFamily="34" charset="0"/>
              </a:rPr>
              <a:t/>
            </a:r>
            <a:br>
              <a:rPr lang="en-US" sz="1600" dirty="0">
                <a:latin typeface="Calibri Light" panose="020F0302020204030204" pitchFamily="34" charset="0"/>
              </a:rPr>
            </a:br>
            <a:endParaRPr lang="en-US" sz="1600" dirty="0">
              <a:latin typeface="Calibri Light" panose="020F0302020204030204" pitchFamily="34" charset="0"/>
            </a:endParaRPr>
          </a:p>
          <a:p>
            <a:pPr>
              <a:buBlip>
                <a:blip r:embed="rId3"/>
              </a:buBlip>
            </a:pPr>
            <a:r>
              <a:rPr lang="en-US" sz="1600" b="1" dirty="0">
                <a:solidFill>
                  <a:srgbClr val="333333"/>
                </a:solidFill>
                <a:latin typeface="Calibri" panose="020F0502020204030204" pitchFamily="34" charset="0"/>
              </a:rPr>
              <a:t>Education</a:t>
            </a:r>
            <a:r>
              <a:rPr lang="en-US" sz="1600" b="1" dirty="0">
                <a:solidFill>
                  <a:srgbClr val="333333"/>
                </a:solidFill>
                <a:latin typeface="Calibri Light" panose="020F0302020204030204" pitchFamily="34" charset="0"/>
              </a:rPr>
              <a:t> Coordinator:                                                                </a:t>
            </a:r>
            <a:br>
              <a:rPr lang="en-US" sz="1600" b="1" dirty="0">
                <a:solidFill>
                  <a:srgbClr val="333333"/>
                </a:solidFill>
                <a:latin typeface="Calibri Light" panose="020F0302020204030204" pitchFamily="34" charset="0"/>
              </a:rPr>
            </a:br>
            <a:r>
              <a:rPr lang="en-US" sz="1600" dirty="0">
                <a:solidFill>
                  <a:srgbClr val="333333"/>
                </a:solidFill>
                <a:latin typeface="Calibri" panose="020F0502020204030204" pitchFamily="34" charset="0"/>
              </a:rPr>
              <a:t>Ellen Stark </a:t>
            </a:r>
            <a:r>
              <a:rPr lang="en-US" sz="1600" dirty="0">
                <a:solidFill>
                  <a:srgbClr val="333333"/>
                </a:solidFill>
                <a:latin typeface="Calibri Light" panose="020F0302020204030204" pitchFamily="34" charset="0"/>
              </a:rPr>
              <a:t/>
            </a:r>
            <a:br>
              <a:rPr lang="en-US" sz="1600" dirty="0">
                <a:solidFill>
                  <a:srgbClr val="333333"/>
                </a:solidFill>
                <a:latin typeface="Calibri Light" panose="020F0302020204030204" pitchFamily="34" charset="0"/>
              </a:rPr>
            </a:br>
            <a:r>
              <a:rPr lang="en-US" sz="1600" b="1" dirty="0">
                <a:solidFill>
                  <a:srgbClr val="333333"/>
                </a:solidFill>
                <a:latin typeface="Calibri Light" panose="020F0302020204030204" pitchFamily="34" charset="0"/>
              </a:rPr>
              <a:t>717-733-2003</a:t>
            </a:r>
            <a:r>
              <a:rPr lang="en-US" sz="1600" dirty="0">
                <a:solidFill>
                  <a:srgbClr val="333333"/>
                </a:solidFill>
                <a:latin typeface="Calibri Light" panose="020F0302020204030204" pitchFamily="34" charset="0"/>
              </a:rPr>
              <a:t> </a:t>
            </a:r>
            <a:r>
              <a:rPr lang="en-US" sz="1600" dirty="0">
                <a:latin typeface="Calibri Light" panose="020F0302020204030204" pitchFamily="34" charset="0"/>
              </a:rPr>
              <a:t/>
            </a:r>
            <a:br>
              <a:rPr lang="en-US" sz="1600" dirty="0">
                <a:latin typeface="Calibri Light" panose="020F0302020204030204" pitchFamily="34" charset="0"/>
              </a:rPr>
            </a:br>
            <a:r>
              <a:rPr lang="en-US" sz="1600" dirty="0">
                <a:latin typeface="Calibri Light" panose="020F0302020204030204" pitchFamily="34" charset="0"/>
                <a:hlinkClick r:id="rId6"/>
              </a:rPr>
              <a:t>ellens@tolhealth.com</a:t>
            </a:r>
            <a:r>
              <a:rPr lang="en-US" sz="1600" dirty="0">
                <a:latin typeface="Calibri Light" panose="020F0302020204030204" pitchFamily="34" charset="0"/>
              </a:rPr>
              <a:t/>
            </a:r>
            <a:br>
              <a:rPr lang="en-US" sz="1600" dirty="0">
                <a:latin typeface="Calibri Light" panose="020F0302020204030204" pitchFamily="34" charset="0"/>
              </a:rPr>
            </a:br>
            <a:endParaRPr lang="en-US" sz="1600" dirty="0">
              <a:latin typeface="Calibri Light" panose="020F0302020204030204" pitchFamily="34" charset="0"/>
            </a:endParaRPr>
          </a:p>
          <a:p>
            <a:pPr>
              <a:buBlip>
                <a:blip r:embed="rId3"/>
              </a:buBlip>
            </a:pPr>
            <a:r>
              <a:rPr lang="en-US" sz="1600" dirty="0">
                <a:latin typeface="Calibri" panose="020F0502020204030204" pitchFamily="34" charset="0"/>
              </a:rPr>
              <a:t>Website for the general public to learn about genetics </a:t>
            </a:r>
            <a:br>
              <a:rPr lang="en-US" sz="1600" dirty="0">
                <a:latin typeface="Calibri" panose="020F0502020204030204" pitchFamily="34" charset="0"/>
              </a:rPr>
            </a:br>
            <a:r>
              <a:rPr lang="en-US" sz="1600" dirty="0">
                <a:latin typeface="Calibri" panose="020F0502020204030204" pitchFamily="34" charset="0"/>
              </a:rPr>
              <a:t>and find a health care professional/referral page: </a:t>
            </a:r>
            <a:br>
              <a:rPr lang="en-US" sz="1600" dirty="0">
                <a:latin typeface="Calibri" panose="020F0502020204030204" pitchFamily="34" charset="0"/>
              </a:rPr>
            </a:br>
            <a:r>
              <a:rPr lang="en-US" sz="1600" b="1" dirty="0">
                <a:latin typeface="Calibri" panose="020F0502020204030204" pitchFamily="34" charset="0"/>
              </a:rPr>
              <a:t>Get to Know Your DNA </a:t>
            </a:r>
            <a:br>
              <a:rPr lang="en-US" sz="1600" b="1" dirty="0">
                <a:latin typeface="Calibri" panose="020F0502020204030204" pitchFamily="34" charset="0"/>
              </a:rPr>
            </a:br>
            <a:r>
              <a:rPr lang="en-US" sz="1600" dirty="0">
                <a:latin typeface="Calibri" panose="020F0502020204030204" pitchFamily="34" charset="0"/>
                <a:hlinkClick r:id="rId7"/>
              </a:rPr>
              <a:t>www.gettoknowyourdna.com</a:t>
            </a:r>
            <a:endParaRPr lang="en-US" sz="1600" dirty="0">
              <a:latin typeface="Calibri" panose="020F0502020204030204" pitchFamily="34" charset="0"/>
            </a:endParaRPr>
          </a:p>
          <a:p>
            <a:pPr marL="34290" indent="0">
              <a:buNone/>
            </a:pPr>
            <a:endParaRPr lang="en-US" dirty="0"/>
          </a:p>
          <a:p>
            <a:endParaRPr lang="en-US" dirty="0"/>
          </a:p>
        </p:txBody>
      </p:sp>
    </p:spTree>
    <p:extLst>
      <p:ext uri="{BB962C8B-B14F-4D97-AF65-F5344CB8AC3E}">
        <p14:creationId xmlns:p14="http://schemas.microsoft.com/office/powerpoint/2010/main" val="148857978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832122" y="2334990"/>
            <a:ext cx="4092678" cy="33147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4000"/>
              </a:lnSpc>
              <a:buFont typeface="Arial" panose="020B0604020202020204" pitchFamily="34" charset="0"/>
              <a:buNone/>
            </a:pPr>
            <a:r>
              <a:rPr lang="en-US" sz="2200" b="1" dirty="0">
                <a:solidFill>
                  <a:srgbClr val="333333"/>
                </a:solidFill>
                <a:latin typeface="Calibri" panose="020F0502020204030204" pitchFamily="34" charset="0"/>
              </a:rPr>
              <a:t>Poor diet</a:t>
            </a:r>
            <a:r>
              <a:rPr lang="en-US" sz="2200" dirty="0">
                <a:solidFill>
                  <a:srgbClr val="333333"/>
                </a:solidFill>
                <a:latin typeface="Calibri" panose="020F0502020204030204" pitchFamily="34" charset="0"/>
              </a:rPr>
              <a:t>, </a:t>
            </a:r>
            <a:r>
              <a:rPr lang="en-US" sz="2200" b="1" dirty="0">
                <a:solidFill>
                  <a:srgbClr val="333333"/>
                </a:solidFill>
                <a:latin typeface="Calibri" panose="020F0502020204030204" pitchFamily="34" charset="0"/>
              </a:rPr>
              <a:t>environmental toxins</a:t>
            </a:r>
            <a:r>
              <a:rPr lang="en-US" sz="2200" dirty="0">
                <a:solidFill>
                  <a:srgbClr val="333333"/>
                </a:solidFill>
                <a:latin typeface="Calibri" panose="020F0502020204030204" pitchFamily="34" charset="0"/>
              </a:rPr>
              <a:t>, and </a:t>
            </a:r>
            <a:r>
              <a:rPr lang="en-US" sz="2200" b="1" dirty="0">
                <a:solidFill>
                  <a:srgbClr val="333333"/>
                </a:solidFill>
                <a:latin typeface="Calibri" panose="020F0502020204030204" pitchFamily="34" charset="0"/>
              </a:rPr>
              <a:t>genetic variants</a:t>
            </a:r>
            <a:r>
              <a:rPr lang="en-US" sz="2200" dirty="0">
                <a:solidFill>
                  <a:srgbClr val="333333"/>
                </a:solidFill>
                <a:latin typeface="Calibri" panose="020F0502020204030204" pitchFamily="34" charset="0"/>
              </a:rPr>
              <a:t> in our DNA cause an…</a:t>
            </a:r>
          </a:p>
          <a:p>
            <a:pPr marL="574675">
              <a:lnSpc>
                <a:spcPct val="114000"/>
              </a:lnSpc>
              <a:buBlip>
                <a:blip r:embed="rId2"/>
              </a:buBlip>
            </a:pPr>
            <a:r>
              <a:rPr lang="en-US" sz="2200" i="1" dirty="0">
                <a:solidFill>
                  <a:srgbClr val="333333"/>
                </a:solidFill>
                <a:latin typeface="Calibri" panose="020F0502020204030204" pitchFamily="34" charset="0"/>
              </a:rPr>
              <a:t>Increase</a:t>
            </a:r>
            <a:r>
              <a:rPr lang="en-US" sz="2200" dirty="0">
                <a:solidFill>
                  <a:srgbClr val="333333"/>
                </a:solidFill>
                <a:latin typeface="Calibri" panose="020F0502020204030204" pitchFamily="34" charset="0"/>
              </a:rPr>
              <a:t> in toxic substances. </a:t>
            </a:r>
          </a:p>
          <a:p>
            <a:pPr marL="574675">
              <a:lnSpc>
                <a:spcPct val="114000"/>
              </a:lnSpc>
              <a:buBlip>
                <a:blip r:embed="rId2"/>
              </a:buBlip>
            </a:pPr>
            <a:r>
              <a:rPr lang="en-US" sz="2200" i="1" dirty="0">
                <a:solidFill>
                  <a:srgbClr val="333333"/>
                </a:solidFill>
                <a:latin typeface="Calibri" panose="020F0502020204030204" pitchFamily="34" charset="0"/>
              </a:rPr>
              <a:t>Decrease</a:t>
            </a:r>
            <a:r>
              <a:rPr lang="en-US" sz="2200" dirty="0">
                <a:solidFill>
                  <a:srgbClr val="333333"/>
                </a:solidFill>
                <a:latin typeface="Calibri" panose="020F0502020204030204" pitchFamily="34" charset="0"/>
              </a:rPr>
              <a:t> in critical nutrients and molecules needed for good health.</a:t>
            </a:r>
            <a:r>
              <a:rPr lang="en-US" sz="2200" dirty="0">
                <a:solidFill>
                  <a:srgbClr val="333333"/>
                </a:solidFill>
                <a:latin typeface="AvenirNext LT Pro Regular" pitchFamily="34" charset="0"/>
              </a:rPr>
              <a:t/>
            </a:r>
            <a:br>
              <a:rPr lang="en-US" sz="2200" dirty="0">
                <a:solidFill>
                  <a:srgbClr val="333333"/>
                </a:solidFill>
                <a:latin typeface="AvenirNext LT Pro Regular" pitchFamily="34" charset="0"/>
              </a:rPr>
            </a:br>
            <a:r>
              <a:rPr lang="en-US" sz="2200" dirty="0">
                <a:solidFill>
                  <a:srgbClr val="333333"/>
                </a:solidFill>
                <a:latin typeface="AvenirNext LT Pro Regular" pitchFamily="34" charset="0"/>
              </a:rPr>
              <a:t> </a:t>
            </a:r>
          </a:p>
          <a:p>
            <a:pPr marL="0" indent="0">
              <a:buFont typeface="Arial" panose="020B0604020202020204" pitchFamily="34" charset="0"/>
              <a:buNone/>
            </a:pPr>
            <a:endParaRPr lang="en-US" sz="2200" dirty="0"/>
          </a:p>
        </p:txBody>
      </p:sp>
      <p:pic>
        <p:nvPicPr>
          <p:cNvPr id="6" name="Picture 2" descr="http://theredpillguide.files.wordpress.com/2012/02/environmental-toxin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4900" y="4170142"/>
            <a:ext cx="2218899" cy="1477154"/>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pic>
        <p:nvPicPr>
          <p:cNvPr id="7" name="Picture 6" descr="http://feedstuffsfoodlink.com/cdfm/Feeess50/author/427/2015/11/junk_food_blame_obesity_1_6358231065527160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9893" y="2498194"/>
            <a:ext cx="2251880" cy="1501254"/>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962026" y="851346"/>
            <a:ext cx="6172200" cy="1219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tx2">
                    <a:lumMod val="60000"/>
                    <a:lumOff val="40000"/>
                  </a:schemeClr>
                </a:solidFill>
                <a:latin typeface="AvenirNext LT Pro Medium" pitchFamily="34" charset="0"/>
              </a:rPr>
              <a:t>Basic Premise of </a:t>
            </a:r>
            <a:br>
              <a:rPr lang="en-US" sz="3200" dirty="0">
                <a:solidFill>
                  <a:schemeClr val="tx2">
                    <a:lumMod val="60000"/>
                    <a:lumOff val="40000"/>
                  </a:schemeClr>
                </a:solidFill>
                <a:latin typeface="AvenirNext LT Pro Medium" pitchFamily="34" charset="0"/>
              </a:rPr>
            </a:br>
            <a:r>
              <a:rPr lang="en-US" sz="3200" dirty="0">
                <a:solidFill>
                  <a:schemeClr val="tx2">
                    <a:lumMod val="60000"/>
                    <a:lumOff val="40000"/>
                  </a:schemeClr>
                </a:solidFill>
                <a:latin typeface="AvenirNext LT Pro Medium" pitchFamily="34" charset="0"/>
              </a:rPr>
              <a:t>MethylGenetic Nutrition</a:t>
            </a:r>
          </a:p>
        </p:txBody>
      </p:sp>
    </p:spTree>
    <p:extLst>
      <p:ext uri="{BB962C8B-B14F-4D97-AF65-F5344CB8AC3E}">
        <p14:creationId xmlns:p14="http://schemas.microsoft.com/office/powerpoint/2010/main" val="5821799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9144000" cy="6858000"/>
            <a:chOff x="0" y="0"/>
            <a:chExt cx="9144000" cy="685800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4007"/>
            <a:stretch/>
          </p:blipFill>
          <p:spPr>
            <a:xfrm flipH="1">
              <a:off x="0" y="0"/>
              <a:ext cx="9144000" cy="6858000"/>
            </a:xfrm>
            <a:prstGeom prst="rect">
              <a:avLst/>
            </a:prstGeom>
          </p:spPr>
        </p:pic>
        <p:sp>
          <p:nvSpPr>
            <p:cNvPr id="6" name="Rectangle 5"/>
            <p:cNvSpPr/>
            <p:nvPr/>
          </p:nvSpPr>
          <p:spPr>
            <a:xfrm>
              <a:off x="4876800" y="0"/>
              <a:ext cx="3733800" cy="5486400"/>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4971770" y="1953434"/>
              <a:ext cx="3410230" cy="3016210"/>
            </a:xfrm>
            <a:prstGeom prst="rect">
              <a:avLst/>
            </a:prstGeom>
            <a:noFill/>
          </p:spPr>
          <p:txBody>
            <a:bodyPr wrap="square" rtlCol="0">
              <a:spAutoFit/>
            </a:bodyPr>
            <a:lstStyle/>
            <a:p>
              <a:r>
                <a:rPr lang="en-US" sz="2800" i="1" dirty="0">
                  <a:latin typeface="AvenirNext LT Pro Medium" pitchFamily="34" charset="0"/>
                </a:rPr>
                <a:t>Iron &amp; Hydroxyl Radicals</a:t>
              </a:r>
            </a:p>
            <a:p>
              <a:r>
                <a:rPr lang="en-US" sz="2400" i="1" dirty="0">
                  <a:latin typeface="AvenirNext LT Pro Medium" pitchFamily="34" charset="0"/>
                </a:rPr>
                <a:t>Oslo, Norway</a:t>
              </a:r>
            </a:p>
            <a:p>
              <a:r>
                <a:rPr lang="en-US" i="1" dirty="0">
                  <a:latin typeface="AvenirNext LT Pro Medium" pitchFamily="34" charset="0"/>
                </a:rPr>
                <a:t>A</a:t>
              </a:r>
              <a:r>
                <a:rPr lang="en-US" sz="1400" i="1" dirty="0">
                  <a:latin typeface="AvenirNext LT Pro Medium" pitchFamily="34" charset="0"/>
                </a:rPr>
                <a:t>pril </a:t>
              </a:r>
              <a:r>
                <a:rPr lang="en-US" sz="1400" i="1" dirty="0" smtClean="0">
                  <a:latin typeface="AvenirNext LT Pro Medium" pitchFamily="34" charset="0"/>
                </a:rPr>
                <a:t>24,2017</a:t>
              </a:r>
              <a:r>
                <a:rPr lang="en-US" sz="2400" i="1" dirty="0">
                  <a:latin typeface="AvenirNext LT Pro Regular" pitchFamily="34" charset="0"/>
                </a:rPr>
                <a:t/>
              </a:r>
              <a:br>
                <a:rPr lang="en-US" sz="2400" i="1" dirty="0">
                  <a:latin typeface="AvenirNext LT Pro Regular" pitchFamily="34" charset="0"/>
                </a:rPr>
              </a:br>
              <a:endParaRPr lang="en-US" i="1" dirty="0">
                <a:latin typeface="AvenirNext LT Pro Regular" pitchFamily="34" charset="0"/>
              </a:endParaRPr>
            </a:p>
            <a:p>
              <a:r>
                <a:rPr lang="en-US" sz="2000" i="1" dirty="0">
                  <a:solidFill>
                    <a:srgbClr val="4D4D4D"/>
                  </a:solidFill>
                  <a:latin typeface="AvenirNext LT Pro Regular" pitchFamily="34" charset="0"/>
                </a:rPr>
                <a:t>Robert Miller, CTN</a:t>
              </a:r>
            </a:p>
            <a:p>
              <a:r>
                <a:rPr lang="en-US" sz="1600" i="1" dirty="0">
                  <a:solidFill>
                    <a:srgbClr val="4D4D4D"/>
                  </a:solidFill>
                  <a:latin typeface="AvenirNext LT Pro Regular" pitchFamily="34" charset="0"/>
                </a:rPr>
                <a:t>Certified Traditional Naturopath</a:t>
              </a:r>
            </a:p>
            <a:p>
              <a:r>
                <a:rPr lang="en-US" sz="1600" i="1" dirty="0">
                  <a:solidFill>
                    <a:srgbClr val="4D4D4D"/>
                  </a:solidFill>
                  <a:latin typeface="AvenirNext LT Pro Regular" pitchFamily="34" charset="0"/>
                </a:rPr>
                <a:t>Founder &amp; President</a:t>
              </a:r>
            </a:p>
            <a:p>
              <a:r>
                <a:rPr lang="en-US" sz="1600" i="1" dirty="0">
                  <a:solidFill>
                    <a:srgbClr val="4D4D4D"/>
                  </a:solidFill>
                  <a:latin typeface="AvenirNext LT Pro Regular" pitchFamily="34" charset="0"/>
                </a:rPr>
                <a:t>NutriGenetic Research </a:t>
              </a:r>
              <a:r>
                <a:rPr lang="en-US" sz="1600" i="1" dirty="0" smtClean="0">
                  <a:solidFill>
                    <a:srgbClr val="4D4D4D"/>
                  </a:solidFill>
                  <a:latin typeface="AvenirNext LT Pro Regular" pitchFamily="34" charset="0"/>
                </a:rPr>
                <a:t>Institute</a:t>
              </a:r>
              <a:endParaRPr lang="en-US" sz="1600" i="1" dirty="0">
                <a:solidFill>
                  <a:srgbClr val="4D4D4D"/>
                </a:solidFill>
                <a:latin typeface="AvenirNext LT Pro Regular" pitchFamily="34" charset="0"/>
              </a:endParaRPr>
            </a:p>
          </p:txBody>
        </p:sp>
        <p:cxnSp>
          <p:nvCxnSpPr>
            <p:cNvPr id="10" name="Straight Connector 9"/>
            <p:cNvCxnSpPr/>
            <p:nvPr/>
          </p:nvCxnSpPr>
          <p:spPr>
            <a:xfrm>
              <a:off x="5035727" y="3646228"/>
              <a:ext cx="2958860" cy="0"/>
            </a:xfrm>
            <a:prstGeom prst="line">
              <a:avLst/>
            </a:prstGeom>
            <a:ln w="19050">
              <a:solidFill>
                <a:srgbClr val="339966"/>
              </a:solidFill>
              <a:prstDash val="sysDot"/>
            </a:ln>
          </p:spPr>
          <p:style>
            <a:lnRef idx="1">
              <a:schemeClr val="accent3"/>
            </a:lnRef>
            <a:fillRef idx="0">
              <a:schemeClr val="accent3"/>
            </a:fillRef>
            <a:effectRef idx="0">
              <a:schemeClr val="accent3"/>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5004619" y="5309882"/>
              <a:ext cx="3453581" cy="100318"/>
            </a:xfrm>
            <a:prstGeom prst="rect">
              <a:avLst/>
            </a:prstGeom>
          </p:spPr>
        </p:pic>
      </p:gr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5727" y="395228"/>
            <a:ext cx="3320415" cy="1166109"/>
          </a:xfrm>
          <a:prstGeom prst="rect">
            <a:avLst/>
          </a:prstGeom>
        </p:spPr>
      </p:pic>
    </p:spTree>
    <p:extLst>
      <p:ext uri="{BB962C8B-B14F-4D97-AF65-F5344CB8AC3E}">
        <p14:creationId xmlns:p14="http://schemas.microsoft.com/office/powerpoint/2010/main" val="51740921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51753" y="1872573"/>
            <a:ext cx="7273047" cy="444067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4000"/>
              </a:lnSpc>
              <a:buFont typeface="Arial" panose="020B0604020202020204" pitchFamily="34" charset="0"/>
              <a:buNone/>
            </a:pPr>
            <a:endParaRPr lang="en-US" sz="2200" dirty="0">
              <a:solidFill>
                <a:srgbClr val="333333"/>
              </a:solidFill>
              <a:latin typeface="Calibri" panose="020F0502020204030204" pitchFamily="34" charset="0"/>
            </a:endParaRPr>
          </a:p>
          <a:p>
            <a:pPr marL="574675">
              <a:lnSpc>
                <a:spcPct val="114000"/>
              </a:lnSpc>
              <a:buBlip>
                <a:blip r:embed="rId2"/>
              </a:buBlip>
            </a:pPr>
            <a:r>
              <a:rPr lang="en-US" sz="2200" dirty="0">
                <a:solidFill>
                  <a:srgbClr val="333333"/>
                </a:solidFill>
                <a:latin typeface="Calibri" panose="020F0502020204030204" pitchFamily="34" charset="0"/>
              </a:rPr>
              <a:t>To explain Phase II </a:t>
            </a:r>
            <a:r>
              <a:rPr lang="en-US" sz="2200" dirty="0" smtClean="0">
                <a:solidFill>
                  <a:srgbClr val="333333"/>
                </a:solidFill>
                <a:latin typeface="Calibri" panose="020F0502020204030204" pitchFamily="34" charset="0"/>
              </a:rPr>
              <a:t>study, </a:t>
            </a:r>
            <a:r>
              <a:rPr lang="en-US" sz="2200" dirty="0">
                <a:solidFill>
                  <a:srgbClr val="333333"/>
                </a:solidFill>
                <a:latin typeface="Calibri" panose="020F0502020204030204" pitchFamily="34" charset="0"/>
              </a:rPr>
              <a:t>simply, there </a:t>
            </a:r>
            <a:r>
              <a:rPr lang="en-US" sz="2200" dirty="0" smtClean="0">
                <a:solidFill>
                  <a:srgbClr val="333333"/>
                </a:solidFill>
                <a:latin typeface="Calibri" panose="020F0502020204030204" pitchFamily="34" charset="0"/>
              </a:rPr>
              <a:t>were </a:t>
            </a:r>
            <a:r>
              <a:rPr lang="en-US" sz="2200" dirty="0">
                <a:solidFill>
                  <a:srgbClr val="333333"/>
                </a:solidFill>
                <a:latin typeface="Calibri" panose="020F0502020204030204" pitchFamily="34" charset="0"/>
              </a:rPr>
              <a:t>more variants that led to higher glutamate, more </a:t>
            </a:r>
            <a:r>
              <a:rPr lang="en-US" sz="2200" dirty="0" smtClean="0">
                <a:solidFill>
                  <a:srgbClr val="333333"/>
                </a:solidFill>
                <a:latin typeface="Calibri" panose="020F0502020204030204" pitchFamily="34" charset="0"/>
              </a:rPr>
              <a:t/>
            </a:r>
            <a:br>
              <a:rPr lang="en-US" sz="2200" dirty="0" smtClean="0">
                <a:solidFill>
                  <a:srgbClr val="333333"/>
                </a:solidFill>
                <a:latin typeface="Calibri" panose="020F0502020204030204" pitchFamily="34" charset="0"/>
              </a:rPr>
            </a:br>
            <a:r>
              <a:rPr lang="en-US" sz="2200" dirty="0" smtClean="0">
                <a:solidFill>
                  <a:srgbClr val="333333"/>
                </a:solidFill>
                <a:latin typeface="Calibri" panose="020F0502020204030204" pitchFamily="34" charset="0"/>
              </a:rPr>
              <a:t>inflammation </a:t>
            </a:r>
            <a:r>
              <a:rPr lang="en-US" sz="2200" dirty="0">
                <a:solidFill>
                  <a:srgbClr val="333333"/>
                </a:solidFill>
                <a:latin typeface="Calibri" panose="020F0502020204030204" pitchFamily="34" charset="0"/>
              </a:rPr>
              <a:t>and weaker immune.</a:t>
            </a:r>
          </a:p>
          <a:p>
            <a:pPr marL="574675">
              <a:lnSpc>
                <a:spcPct val="114000"/>
              </a:lnSpc>
              <a:buBlip>
                <a:blip r:embed="rId2"/>
              </a:buBlip>
            </a:pPr>
            <a:r>
              <a:rPr lang="en-US" sz="2200" dirty="0">
                <a:solidFill>
                  <a:srgbClr val="333333"/>
                </a:solidFill>
                <a:latin typeface="Calibri" panose="020F0502020204030204" pitchFamily="34" charset="0"/>
              </a:rPr>
              <a:t>These additional variants will provide more methods </a:t>
            </a:r>
            <a:r>
              <a:rPr lang="en-US" sz="2200" dirty="0" smtClean="0">
                <a:solidFill>
                  <a:srgbClr val="333333"/>
                </a:solidFill>
                <a:latin typeface="Calibri" panose="020F0502020204030204" pitchFamily="34" charset="0"/>
              </a:rPr>
              <a:t/>
            </a:r>
            <a:br>
              <a:rPr lang="en-US" sz="2200" dirty="0" smtClean="0">
                <a:solidFill>
                  <a:srgbClr val="333333"/>
                </a:solidFill>
                <a:latin typeface="Calibri" panose="020F0502020204030204" pitchFamily="34" charset="0"/>
              </a:rPr>
            </a:br>
            <a:r>
              <a:rPr lang="en-US" sz="2200" dirty="0" smtClean="0">
                <a:solidFill>
                  <a:srgbClr val="333333"/>
                </a:solidFill>
                <a:latin typeface="Calibri" panose="020F0502020204030204" pitchFamily="34" charset="0"/>
              </a:rPr>
              <a:t>for </a:t>
            </a:r>
            <a:r>
              <a:rPr lang="en-US" sz="2200" dirty="0">
                <a:solidFill>
                  <a:srgbClr val="333333"/>
                </a:solidFill>
                <a:latin typeface="Calibri" panose="020F0502020204030204" pitchFamily="34" charset="0"/>
              </a:rPr>
              <a:t>us to support excess </a:t>
            </a:r>
            <a:r>
              <a:rPr lang="en-US" sz="2200" dirty="0" smtClean="0">
                <a:solidFill>
                  <a:srgbClr val="333333"/>
                </a:solidFill>
                <a:latin typeface="Calibri" panose="020F0502020204030204" pitchFamily="34" charset="0"/>
              </a:rPr>
              <a:t>glutamate.</a:t>
            </a:r>
            <a:endParaRPr lang="en-US" sz="2200" dirty="0">
              <a:solidFill>
                <a:srgbClr val="333333"/>
              </a:solidFill>
              <a:latin typeface="Calibri" panose="020F0502020204030204" pitchFamily="34" charset="0"/>
            </a:endParaRPr>
          </a:p>
          <a:p>
            <a:pPr marL="0" indent="0">
              <a:buFont typeface="Arial" panose="020B0604020202020204" pitchFamily="34" charset="0"/>
              <a:buNone/>
            </a:pPr>
            <a:endParaRPr lang="en-US" sz="2200" dirty="0"/>
          </a:p>
        </p:txBody>
      </p:sp>
      <p:sp>
        <p:nvSpPr>
          <p:cNvPr id="8" name="Title 1"/>
          <p:cNvSpPr txBox="1">
            <a:spLocks/>
          </p:cNvSpPr>
          <p:nvPr/>
        </p:nvSpPr>
        <p:spPr>
          <a:xfrm>
            <a:off x="962026" y="851346"/>
            <a:ext cx="6172200" cy="1219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tx2">
                    <a:lumMod val="60000"/>
                    <a:lumOff val="40000"/>
                  </a:schemeClr>
                </a:solidFill>
                <a:latin typeface="AvenirNext LT Pro Medium" pitchFamily="34" charset="0"/>
              </a:rPr>
              <a:t>Phase II</a:t>
            </a:r>
          </a:p>
        </p:txBody>
      </p:sp>
    </p:spTree>
    <p:extLst>
      <p:ext uri="{BB962C8B-B14F-4D97-AF65-F5344CB8AC3E}">
        <p14:creationId xmlns:p14="http://schemas.microsoft.com/office/powerpoint/2010/main" val="142578280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extBox 124"/>
          <p:cNvSpPr txBox="1"/>
          <p:nvPr/>
        </p:nvSpPr>
        <p:spPr>
          <a:xfrm>
            <a:off x="262121" y="2171888"/>
            <a:ext cx="1450718" cy="276999"/>
          </a:xfrm>
          <a:prstGeom prst="rect">
            <a:avLst/>
          </a:prstGeom>
          <a:noFill/>
        </p:spPr>
        <p:txBody>
          <a:bodyPr wrap="square" rtlCol="0">
            <a:spAutoFit/>
          </a:bodyPr>
          <a:lstStyle/>
          <a:p>
            <a:r>
              <a:rPr lang="en-US" sz="600" dirty="0"/>
              <a:t>SNPs decrease </a:t>
            </a:r>
            <a:r>
              <a:rPr lang="en-US" sz="600" dirty="0" smtClean="0"/>
              <a:t>BH4, </a:t>
            </a:r>
            <a:r>
              <a:rPr lang="en-US" sz="600" dirty="0"/>
              <a:t>Serotonin &amp; Dopamine &amp; </a:t>
            </a:r>
            <a:r>
              <a:rPr lang="en-US" sz="600" dirty="0" smtClean="0"/>
              <a:t>increase </a:t>
            </a:r>
            <a:r>
              <a:rPr lang="en-US" sz="600" dirty="0"/>
              <a:t>O</a:t>
            </a:r>
            <a:r>
              <a:rPr lang="en-US" sz="600" baseline="-25000" dirty="0"/>
              <a:t>2</a:t>
            </a:r>
            <a:r>
              <a:rPr lang="en-US" sz="600" baseline="30000" dirty="0"/>
              <a:t>-</a:t>
            </a:r>
            <a:endParaRPr lang="en-US" sz="600" dirty="0"/>
          </a:p>
        </p:txBody>
      </p:sp>
      <p:grpSp>
        <p:nvGrpSpPr>
          <p:cNvPr id="30" name="Group 29"/>
          <p:cNvGrpSpPr/>
          <p:nvPr/>
        </p:nvGrpSpPr>
        <p:grpSpPr>
          <a:xfrm>
            <a:off x="343709" y="1025932"/>
            <a:ext cx="8789406" cy="5012503"/>
            <a:chOff x="343709" y="1025932"/>
            <a:chExt cx="8789406" cy="5012503"/>
          </a:xfrm>
        </p:grpSpPr>
        <p:sp>
          <p:nvSpPr>
            <p:cNvPr id="58" name="Curved Down Arrow 57"/>
            <p:cNvSpPr/>
            <p:nvPr/>
          </p:nvSpPr>
          <p:spPr>
            <a:xfrm>
              <a:off x="1626936" y="5123164"/>
              <a:ext cx="565785" cy="191960"/>
            </a:xfrm>
            <a:prstGeom prst="curved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50" dirty="0">
                <a:solidFill>
                  <a:schemeClr val="tx1"/>
                </a:solidFill>
              </a:endParaRPr>
            </a:p>
          </p:txBody>
        </p:sp>
        <p:sp>
          <p:nvSpPr>
            <p:cNvPr id="60" name="Curved Up Arrow 59"/>
            <p:cNvSpPr/>
            <p:nvPr/>
          </p:nvSpPr>
          <p:spPr>
            <a:xfrm>
              <a:off x="1653138" y="4905139"/>
              <a:ext cx="565785" cy="191960"/>
            </a:xfrm>
            <a:prstGeom prst="curvedUpArrow">
              <a:avLst>
                <a:gd name="adj1" fmla="val 25000"/>
                <a:gd name="adj2" fmla="val 114822"/>
                <a:gd name="adj3" fmla="val 2500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sp>
          <p:nvSpPr>
            <p:cNvPr id="73" name="Curved Up Arrow 72"/>
            <p:cNvSpPr/>
            <p:nvPr/>
          </p:nvSpPr>
          <p:spPr>
            <a:xfrm flipH="1">
              <a:off x="1589252" y="5503873"/>
              <a:ext cx="565785" cy="191960"/>
            </a:xfrm>
            <a:prstGeom prst="curvedUpArrow">
              <a:avLst>
                <a:gd name="adj1" fmla="val 25000"/>
                <a:gd name="adj2" fmla="val 114822"/>
                <a:gd name="adj3" fmla="val 2500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sp>
          <p:nvSpPr>
            <p:cNvPr id="75" name="TextBox 74"/>
            <p:cNvSpPr txBox="1"/>
            <p:nvPr/>
          </p:nvSpPr>
          <p:spPr>
            <a:xfrm>
              <a:off x="2005633" y="5297219"/>
              <a:ext cx="437597" cy="230832"/>
            </a:xfrm>
            <a:prstGeom prst="rect">
              <a:avLst/>
            </a:prstGeom>
            <a:noFill/>
          </p:spPr>
          <p:txBody>
            <a:bodyPr wrap="square" rtlCol="0">
              <a:spAutoFit/>
            </a:bodyPr>
            <a:lstStyle/>
            <a:p>
              <a:r>
                <a:rPr lang="en-US" sz="900" dirty="0"/>
                <a:t>Fe</a:t>
              </a:r>
              <a:r>
                <a:rPr lang="en-US" sz="900" baseline="30000" dirty="0"/>
                <a:t>3+</a:t>
              </a:r>
              <a:endParaRPr lang="en-US" sz="900" dirty="0"/>
            </a:p>
          </p:txBody>
        </p:sp>
        <p:sp>
          <p:nvSpPr>
            <p:cNvPr id="76" name="TextBox 75"/>
            <p:cNvSpPr txBox="1"/>
            <p:nvPr/>
          </p:nvSpPr>
          <p:spPr>
            <a:xfrm>
              <a:off x="1455031" y="5283242"/>
              <a:ext cx="409160" cy="253916"/>
            </a:xfrm>
            <a:prstGeom prst="rect">
              <a:avLst/>
            </a:prstGeom>
            <a:noFill/>
          </p:spPr>
          <p:txBody>
            <a:bodyPr wrap="square" rtlCol="0">
              <a:spAutoFit/>
            </a:bodyPr>
            <a:lstStyle/>
            <a:p>
              <a:r>
                <a:rPr lang="en-US" sz="900" dirty="0"/>
                <a:t>Fe2</a:t>
              </a:r>
              <a:r>
                <a:rPr lang="en-US" sz="1050" baseline="30000" dirty="0"/>
                <a:t>+</a:t>
              </a:r>
              <a:endParaRPr lang="en-US" sz="1050" dirty="0"/>
            </a:p>
          </p:txBody>
        </p:sp>
        <p:sp>
          <p:nvSpPr>
            <p:cNvPr id="89" name="TextBox 88"/>
            <p:cNvSpPr txBox="1"/>
            <p:nvPr/>
          </p:nvSpPr>
          <p:spPr>
            <a:xfrm>
              <a:off x="2250288" y="4690303"/>
              <a:ext cx="746190" cy="438582"/>
            </a:xfrm>
            <a:prstGeom prst="rect">
              <a:avLst/>
            </a:prstGeom>
            <a:noFill/>
          </p:spPr>
          <p:txBody>
            <a:bodyPr wrap="square" rtlCol="0">
              <a:spAutoFit/>
            </a:bodyPr>
            <a:lstStyle/>
            <a:p>
              <a:r>
                <a:rPr lang="en-US" sz="1350" baseline="30000" dirty="0"/>
                <a:t>Hydroxyl Radicals</a:t>
              </a:r>
              <a:endParaRPr lang="en-US" sz="1350" dirty="0"/>
            </a:p>
          </p:txBody>
        </p:sp>
        <p:sp>
          <p:nvSpPr>
            <p:cNvPr id="90" name="TextBox 89"/>
            <p:cNvSpPr txBox="1"/>
            <p:nvPr/>
          </p:nvSpPr>
          <p:spPr>
            <a:xfrm>
              <a:off x="661737" y="3209455"/>
              <a:ext cx="1775425" cy="230832"/>
            </a:xfrm>
            <a:prstGeom prst="rect">
              <a:avLst/>
            </a:prstGeom>
            <a:noFill/>
          </p:spPr>
          <p:txBody>
            <a:bodyPr wrap="square" rtlCol="0">
              <a:spAutoFit/>
            </a:bodyPr>
            <a:lstStyle/>
            <a:p>
              <a:r>
                <a:rPr lang="en-US" sz="900" dirty="0">
                  <a:solidFill>
                    <a:srgbClr val="FF0000"/>
                  </a:solidFill>
                </a:rPr>
                <a:t>Super Oxide Free Radical O</a:t>
              </a:r>
              <a:r>
                <a:rPr lang="en-US" sz="900" baseline="-25000" dirty="0">
                  <a:solidFill>
                    <a:srgbClr val="FF0000"/>
                  </a:solidFill>
                </a:rPr>
                <a:t>2</a:t>
              </a:r>
              <a:r>
                <a:rPr lang="en-US" sz="900" baseline="30000" dirty="0">
                  <a:solidFill>
                    <a:srgbClr val="FF0000"/>
                  </a:solidFill>
                </a:rPr>
                <a:t>-</a:t>
              </a:r>
              <a:endParaRPr lang="en-US" sz="900" dirty="0">
                <a:solidFill>
                  <a:srgbClr val="FF0000"/>
                </a:solidFill>
              </a:endParaRPr>
            </a:p>
          </p:txBody>
        </p:sp>
        <p:sp>
          <p:nvSpPr>
            <p:cNvPr id="2063" name="TextBox 2062"/>
            <p:cNvSpPr txBox="1"/>
            <p:nvPr/>
          </p:nvSpPr>
          <p:spPr>
            <a:xfrm>
              <a:off x="3471683" y="4116484"/>
              <a:ext cx="1251852" cy="230832"/>
            </a:xfrm>
            <a:prstGeom prst="rect">
              <a:avLst/>
            </a:prstGeom>
            <a:noFill/>
          </p:spPr>
          <p:txBody>
            <a:bodyPr wrap="square" rtlCol="0">
              <a:spAutoFit/>
            </a:bodyPr>
            <a:lstStyle/>
            <a:p>
              <a:r>
                <a:rPr lang="en-US" sz="900" b="1" dirty="0"/>
                <a:t>Glutathione</a:t>
              </a:r>
            </a:p>
          </p:txBody>
        </p:sp>
        <p:sp>
          <p:nvSpPr>
            <p:cNvPr id="112" name="TextBox 111"/>
            <p:cNvSpPr txBox="1"/>
            <p:nvPr/>
          </p:nvSpPr>
          <p:spPr>
            <a:xfrm>
              <a:off x="4338041" y="4216967"/>
              <a:ext cx="679959" cy="253916"/>
            </a:xfrm>
            <a:prstGeom prst="rect">
              <a:avLst/>
            </a:prstGeom>
            <a:noFill/>
          </p:spPr>
          <p:txBody>
            <a:bodyPr wrap="square" rtlCol="0">
              <a:spAutoFit/>
            </a:bodyPr>
            <a:lstStyle/>
            <a:p>
              <a:r>
                <a:rPr lang="en-US" sz="900" b="1" dirty="0"/>
                <a:t>H</a:t>
              </a:r>
              <a:r>
                <a:rPr lang="en-US" sz="900" b="1" baseline="-25000" dirty="0"/>
                <a:t>2</a:t>
              </a:r>
              <a:r>
                <a:rPr lang="en-US" sz="900" b="1" dirty="0"/>
                <a:t>O &amp;  O</a:t>
              </a:r>
              <a:r>
                <a:rPr lang="en-US" sz="900" b="1" baseline="-25000" dirty="0"/>
                <a:t>2</a:t>
              </a:r>
              <a:r>
                <a:rPr lang="en-US" sz="1050" b="1" dirty="0"/>
                <a:t> </a:t>
              </a:r>
            </a:p>
          </p:txBody>
        </p:sp>
        <p:sp>
          <p:nvSpPr>
            <p:cNvPr id="118" name="TextBox 117"/>
            <p:cNvSpPr txBox="1"/>
            <p:nvPr/>
          </p:nvSpPr>
          <p:spPr>
            <a:xfrm>
              <a:off x="1238616" y="3639182"/>
              <a:ext cx="783772" cy="230832"/>
            </a:xfrm>
            <a:prstGeom prst="rect">
              <a:avLst/>
            </a:prstGeom>
            <a:solidFill>
              <a:srgbClr val="92D050"/>
            </a:solidFill>
            <a:ln>
              <a:noFill/>
            </a:ln>
          </p:spPr>
          <p:txBody>
            <a:bodyPr wrap="square" rtlCol="0">
              <a:spAutoFit/>
            </a:bodyPr>
            <a:lstStyle/>
            <a:p>
              <a:pPr algn="ctr"/>
              <a:r>
                <a:rPr lang="en-US" sz="900" dirty="0"/>
                <a:t>SOD - 02</a:t>
              </a:r>
            </a:p>
          </p:txBody>
        </p:sp>
        <p:cxnSp>
          <p:nvCxnSpPr>
            <p:cNvPr id="2070" name="Straight Arrow Connector 2069"/>
            <p:cNvCxnSpPr/>
            <p:nvPr/>
          </p:nvCxnSpPr>
          <p:spPr>
            <a:xfrm>
              <a:off x="1636032" y="3439319"/>
              <a:ext cx="83" cy="180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71" name="TextBox 2070"/>
            <p:cNvSpPr txBox="1"/>
            <p:nvPr/>
          </p:nvSpPr>
          <p:spPr>
            <a:xfrm>
              <a:off x="1038513" y="4069571"/>
              <a:ext cx="1260281" cy="230832"/>
            </a:xfrm>
            <a:prstGeom prst="rect">
              <a:avLst/>
            </a:prstGeom>
            <a:noFill/>
          </p:spPr>
          <p:txBody>
            <a:bodyPr wrap="none" rtlCol="0">
              <a:spAutoFit/>
            </a:bodyPr>
            <a:lstStyle/>
            <a:p>
              <a:r>
                <a:rPr lang="en-US" sz="900" b="1" dirty="0"/>
                <a:t>Superoxide Dismutase</a:t>
              </a:r>
            </a:p>
          </p:txBody>
        </p:sp>
        <p:cxnSp>
          <p:nvCxnSpPr>
            <p:cNvPr id="2073" name="Straight Arrow Connector 2072"/>
            <p:cNvCxnSpPr/>
            <p:nvPr/>
          </p:nvCxnSpPr>
          <p:spPr>
            <a:xfrm>
              <a:off x="1637381" y="3846932"/>
              <a:ext cx="0" cy="222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76" name="TextBox 2075"/>
            <p:cNvSpPr txBox="1"/>
            <p:nvPr/>
          </p:nvSpPr>
          <p:spPr>
            <a:xfrm>
              <a:off x="2731453" y="3238061"/>
              <a:ext cx="543950" cy="369332"/>
            </a:xfrm>
            <a:prstGeom prst="rect">
              <a:avLst/>
            </a:prstGeom>
            <a:noFill/>
          </p:spPr>
          <p:txBody>
            <a:bodyPr wrap="square" rtlCol="0">
              <a:spAutoFit/>
            </a:bodyPr>
            <a:lstStyle/>
            <a:p>
              <a:r>
                <a:rPr lang="en-US" sz="900" b="1" dirty="0"/>
                <a:t>Nitric Oxide</a:t>
              </a:r>
            </a:p>
          </p:txBody>
        </p:sp>
        <p:sp>
          <p:nvSpPr>
            <p:cNvPr id="97" name="TextBox 96"/>
            <p:cNvSpPr txBox="1"/>
            <p:nvPr/>
          </p:nvSpPr>
          <p:spPr>
            <a:xfrm>
              <a:off x="4205058" y="3225159"/>
              <a:ext cx="1116030" cy="257899"/>
            </a:xfrm>
            <a:prstGeom prst="rect">
              <a:avLst/>
            </a:prstGeom>
            <a:noFill/>
          </p:spPr>
          <p:txBody>
            <a:bodyPr wrap="square" rtlCol="0">
              <a:spAutoFit/>
            </a:bodyPr>
            <a:lstStyle/>
            <a:p>
              <a:r>
                <a:rPr lang="en-US" sz="1050" b="1" i="1" dirty="0">
                  <a:solidFill>
                    <a:srgbClr val="FF0000"/>
                  </a:solidFill>
                </a:rPr>
                <a:t>Peroxynitrite</a:t>
              </a:r>
            </a:p>
          </p:txBody>
        </p:sp>
        <p:cxnSp>
          <p:nvCxnSpPr>
            <p:cNvPr id="103" name="Straight Arrow Connector 102"/>
            <p:cNvCxnSpPr>
              <a:endCxn id="97" idx="1"/>
            </p:cNvCxnSpPr>
            <p:nvPr/>
          </p:nvCxnSpPr>
          <p:spPr>
            <a:xfrm>
              <a:off x="3136556" y="3327413"/>
              <a:ext cx="1068502" cy="266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flipV="1">
              <a:off x="2713638" y="4825077"/>
              <a:ext cx="566360" cy="59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3289742" y="4732373"/>
              <a:ext cx="295274" cy="230832"/>
            </a:xfrm>
            <a:prstGeom prst="rect">
              <a:avLst/>
            </a:prstGeom>
            <a:noFill/>
          </p:spPr>
          <p:txBody>
            <a:bodyPr wrap="none" rtlCol="0">
              <a:spAutoFit/>
            </a:bodyPr>
            <a:lstStyle/>
            <a:p>
              <a:r>
                <a:rPr lang="en-US" sz="900" dirty="0"/>
                <a:t>H</a:t>
              </a:r>
              <a:r>
                <a:rPr lang="en-US" sz="900" baseline="-25000" dirty="0"/>
                <a:t>2</a:t>
              </a:r>
              <a:endParaRPr lang="en-US" sz="900" dirty="0"/>
            </a:p>
          </p:txBody>
        </p:sp>
        <p:sp>
          <p:nvSpPr>
            <p:cNvPr id="147" name="TextBox 146"/>
            <p:cNvSpPr txBox="1"/>
            <p:nvPr/>
          </p:nvSpPr>
          <p:spPr>
            <a:xfrm>
              <a:off x="3958930" y="4727114"/>
              <a:ext cx="516096" cy="230832"/>
            </a:xfrm>
            <a:prstGeom prst="rect">
              <a:avLst/>
            </a:prstGeom>
            <a:noFill/>
          </p:spPr>
          <p:txBody>
            <a:bodyPr wrap="square" rtlCol="0">
              <a:spAutoFit/>
            </a:bodyPr>
            <a:lstStyle/>
            <a:p>
              <a:r>
                <a:rPr lang="en-US" sz="900" dirty="0"/>
                <a:t>H</a:t>
              </a:r>
              <a:r>
                <a:rPr lang="en-US" sz="900" baseline="-25000" dirty="0"/>
                <a:t>2</a:t>
              </a:r>
              <a:r>
                <a:rPr lang="en-US" sz="900" dirty="0"/>
                <a:t>O</a:t>
              </a:r>
            </a:p>
          </p:txBody>
        </p:sp>
        <p:cxnSp>
          <p:nvCxnSpPr>
            <p:cNvPr id="115" name="Straight Arrow Connector 114"/>
            <p:cNvCxnSpPr>
              <a:stCxn id="111" idx="3"/>
              <a:endCxn id="147" idx="1"/>
            </p:cNvCxnSpPr>
            <p:nvPr/>
          </p:nvCxnSpPr>
          <p:spPr>
            <a:xfrm flipV="1">
              <a:off x="3585016" y="4842530"/>
              <a:ext cx="373914" cy="52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5" name="TextBox 184"/>
            <p:cNvSpPr txBox="1"/>
            <p:nvPr/>
          </p:nvSpPr>
          <p:spPr>
            <a:xfrm>
              <a:off x="2468206" y="4131895"/>
              <a:ext cx="878600" cy="230832"/>
            </a:xfrm>
            <a:prstGeom prst="rect">
              <a:avLst/>
            </a:prstGeom>
            <a:solidFill>
              <a:srgbClr val="92D050"/>
            </a:solidFill>
            <a:ln>
              <a:noFill/>
            </a:ln>
          </p:spPr>
          <p:txBody>
            <a:bodyPr wrap="square" rtlCol="0">
              <a:spAutoFit/>
            </a:bodyPr>
            <a:lstStyle/>
            <a:p>
              <a:pPr algn="ctr"/>
              <a:r>
                <a:rPr lang="en-US" sz="900" dirty="0"/>
                <a:t>GSH</a:t>
              </a:r>
            </a:p>
          </p:txBody>
        </p:sp>
        <p:cxnSp>
          <p:nvCxnSpPr>
            <p:cNvPr id="156" name="Straight Arrow Connector 155"/>
            <p:cNvCxnSpPr/>
            <p:nvPr/>
          </p:nvCxnSpPr>
          <p:spPr>
            <a:xfrm>
              <a:off x="3320108" y="4505237"/>
              <a:ext cx="1296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2659523" y="5059636"/>
              <a:ext cx="2237180" cy="323165"/>
            </a:xfrm>
            <a:prstGeom prst="rect">
              <a:avLst/>
            </a:prstGeom>
            <a:noFill/>
          </p:spPr>
          <p:txBody>
            <a:bodyPr wrap="square" rtlCol="0">
              <a:spAutoFit/>
            </a:bodyPr>
            <a:lstStyle/>
            <a:p>
              <a:r>
                <a:rPr lang="en-US" sz="750" dirty="0"/>
                <a:t>Hydrogen selectively neutralizes hydroxyl </a:t>
              </a:r>
            </a:p>
            <a:p>
              <a:r>
                <a:rPr lang="en-US" sz="750" dirty="0"/>
                <a:t>radicals generated by the Fenton Reaction</a:t>
              </a:r>
            </a:p>
          </p:txBody>
        </p:sp>
        <p:sp>
          <p:nvSpPr>
            <p:cNvPr id="163" name="TextBox 162"/>
            <p:cNvSpPr txBox="1"/>
            <p:nvPr/>
          </p:nvSpPr>
          <p:spPr>
            <a:xfrm>
              <a:off x="5435595" y="1641252"/>
              <a:ext cx="882375" cy="254576"/>
            </a:xfrm>
            <a:prstGeom prst="rect">
              <a:avLst/>
            </a:prstGeom>
            <a:noFill/>
          </p:spPr>
          <p:txBody>
            <a:bodyPr wrap="square" rtlCol="0">
              <a:spAutoFit/>
            </a:bodyPr>
            <a:lstStyle/>
            <a:p>
              <a:r>
                <a:rPr lang="en-US" sz="1050" b="1" dirty="0"/>
                <a:t>Glutamate</a:t>
              </a:r>
            </a:p>
          </p:txBody>
        </p:sp>
        <p:sp>
          <p:nvSpPr>
            <p:cNvPr id="197" name="TextBox 196"/>
            <p:cNvSpPr txBox="1"/>
            <p:nvPr/>
          </p:nvSpPr>
          <p:spPr>
            <a:xfrm>
              <a:off x="6431750" y="1641912"/>
              <a:ext cx="742950" cy="230832"/>
            </a:xfrm>
            <a:prstGeom prst="rect">
              <a:avLst/>
            </a:prstGeom>
            <a:solidFill>
              <a:srgbClr val="92D050"/>
            </a:solidFill>
            <a:ln>
              <a:noFill/>
            </a:ln>
          </p:spPr>
          <p:txBody>
            <a:bodyPr wrap="square" rtlCol="0">
              <a:spAutoFit/>
            </a:bodyPr>
            <a:lstStyle/>
            <a:p>
              <a:pPr algn="ctr"/>
              <a:r>
                <a:rPr lang="en-US" sz="900" dirty="0"/>
                <a:t>GAD</a:t>
              </a:r>
            </a:p>
          </p:txBody>
        </p:sp>
        <p:sp>
          <p:nvSpPr>
            <p:cNvPr id="198" name="TextBox 197"/>
            <p:cNvSpPr txBox="1"/>
            <p:nvPr/>
          </p:nvSpPr>
          <p:spPr>
            <a:xfrm>
              <a:off x="7500634" y="1671580"/>
              <a:ext cx="710671" cy="253916"/>
            </a:xfrm>
            <a:prstGeom prst="rect">
              <a:avLst/>
            </a:prstGeom>
            <a:noFill/>
          </p:spPr>
          <p:txBody>
            <a:bodyPr wrap="square" rtlCol="0">
              <a:spAutoFit/>
            </a:bodyPr>
            <a:lstStyle/>
            <a:p>
              <a:r>
                <a:rPr lang="en-US" sz="1050" b="1" dirty="0"/>
                <a:t>GABA</a:t>
              </a:r>
            </a:p>
          </p:txBody>
        </p:sp>
        <p:cxnSp>
          <p:nvCxnSpPr>
            <p:cNvPr id="165" name="Straight Arrow Connector 164"/>
            <p:cNvCxnSpPr/>
            <p:nvPr/>
          </p:nvCxnSpPr>
          <p:spPr>
            <a:xfrm>
              <a:off x="6199643" y="1781207"/>
              <a:ext cx="1988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flipV="1">
              <a:off x="7174699" y="1784631"/>
              <a:ext cx="26234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8" name="TextBox 167"/>
            <p:cNvSpPr txBox="1"/>
            <p:nvPr/>
          </p:nvSpPr>
          <p:spPr>
            <a:xfrm>
              <a:off x="7252486" y="1877946"/>
              <a:ext cx="1880629" cy="438582"/>
            </a:xfrm>
            <a:prstGeom prst="rect">
              <a:avLst/>
            </a:prstGeom>
            <a:noFill/>
          </p:spPr>
          <p:txBody>
            <a:bodyPr wrap="square" rtlCol="0">
              <a:spAutoFit/>
            </a:bodyPr>
            <a:lstStyle/>
            <a:p>
              <a:r>
                <a:rPr lang="en-US" sz="750" dirty="0"/>
                <a:t>GAD SNPs will slow conversion </a:t>
              </a:r>
              <a:r>
                <a:rPr lang="en-US" sz="750" dirty="0" smtClean="0"/>
                <a:t/>
              </a:r>
              <a:br>
                <a:rPr lang="en-US" sz="750" dirty="0" smtClean="0"/>
              </a:br>
              <a:r>
                <a:rPr lang="en-US" sz="750" dirty="0" smtClean="0"/>
                <a:t>and </a:t>
              </a:r>
              <a:r>
                <a:rPr lang="en-US" sz="750" dirty="0"/>
                <a:t>increase glutamate which </a:t>
              </a:r>
              <a:r>
                <a:rPr lang="en-US" sz="750" dirty="0" smtClean="0"/>
                <a:t/>
              </a:r>
              <a:br>
                <a:rPr lang="en-US" sz="750" dirty="0" smtClean="0"/>
              </a:br>
              <a:r>
                <a:rPr lang="en-US" sz="750" dirty="0" smtClean="0"/>
                <a:t>creates </a:t>
              </a:r>
              <a:r>
                <a:rPr lang="en-US" sz="750" dirty="0"/>
                <a:t>Peroxynitrite</a:t>
              </a:r>
            </a:p>
          </p:txBody>
        </p:sp>
        <p:sp>
          <p:nvSpPr>
            <p:cNvPr id="206" name="Curved Down Arrow 205"/>
            <p:cNvSpPr/>
            <p:nvPr/>
          </p:nvSpPr>
          <p:spPr>
            <a:xfrm>
              <a:off x="6551885" y="1882264"/>
              <a:ext cx="565785" cy="191960"/>
            </a:xfrm>
            <a:prstGeom prst="curvedDown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50" dirty="0">
                <a:solidFill>
                  <a:schemeClr val="tx1"/>
                </a:solidFill>
              </a:endParaRPr>
            </a:p>
          </p:txBody>
        </p:sp>
        <p:sp>
          <p:nvSpPr>
            <p:cNvPr id="171" name="TextBox 170"/>
            <p:cNvSpPr txBox="1"/>
            <p:nvPr/>
          </p:nvSpPr>
          <p:spPr>
            <a:xfrm>
              <a:off x="6380482" y="2109715"/>
              <a:ext cx="417093" cy="230832"/>
            </a:xfrm>
            <a:prstGeom prst="rect">
              <a:avLst/>
            </a:prstGeom>
            <a:noFill/>
          </p:spPr>
          <p:txBody>
            <a:bodyPr wrap="square" rtlCol="0">
              <a:spAutoFit/>
            </a:bodyPr>
            <a:lstStyle/>
            <a:p>
              <a:r>
                <a:rPr lang="en-US" sz="900" b="1" dirty="0"/>
                <a:t>ATP</a:t>
              </a:r>
            </a:p>
          </p:txBody>
        </p:sp>
        <p:cxnSp>
          <p:nvCxnSpPr>
            <p:cNvPr id="173" name="Straight Arrow Connector 172"/>
            <p:cNvCxnSpPr/>
            <p:nvPr/>
          </p:nvCxnSpPr>
          <p:spPr>
            <a:xfrm flipH="1">
              <a:off x="4587214" y="1849662"/>
              <a:ext cx="1188957" cy="1305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a:stCxn id="2071" idx="2"/>
            </p:cNvCxnSpPr>
            <p:nvPr/>
          </p:nvCxnSpPr>
          <p:spPr>
            <a:xfrm flipH="1">
              <a:off x="1575354" y="4300403"/>
              <a:ext cx="93300" cy="3679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a:stCxn id="97" idx="0"/>
              <a:endCxn id="171" idx="1"/>
            </p:cNvCxnSpPr>
            <p:nvPr/>
          </p:nvCxnSpPr>
          <p:spPr>
            <a:xfrm flipV="1">
              <a:off x="4763073" y="2225131"/>
              <a:ext cx="1617409" cy="10000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1" name="TextBox 210"/>
            <p:cNvSpPr txBox="1"/>
            <p:nvPr/>
          </p:nvSpPr>
          <p:spPr>
            <a:xfrm>
              <a:off x="4991137" y="2735814"/>
              <a:ext cx="752250" cy="276999"/>
            </a:xfrm>
            <a:prstGeom prst="rect">
              <a:avLst/>
            </a:prstGeom>
            <a:solidFill>
              <a:schemeClr val="bg1"/>
            </a:solidFill>
          </p:spPr>
          <p:txBody>
            <a:bodyPr wrap="square" rtlCol="0">
              <a:spAutoFit/>
            </a:bodyPr>
            <a:lstStyle/>
            <a:p>
              <a:r>
                <a:rPr lang="en-US" sz="600" dirty="0"/>
                <a:t>Peroxynitrite reduces ATP</a:t>
              </a:r>
            </a:p>
          </p:txBody>
        </p:sp>
        <p:sp>
          <p:nvSpPr>
            <p:cNvPr id="27" name="TextBox 26"/>
            <p:cNvSpPr txBox="1"/>
            <p:nvPr/>
          </p:nvSpPr>
          <p:spPr>
            <a:xfrm>
              <a:off x="1831514" y="4674362"/>
              <a:ext cx="381879" cy="230832"/>
            </a:xfrm>
            <a:prstGeom prst="rect">
              <a:avLst/>
            </a:prstGeom>
            <a:noFill/>
          </p:spPr>
          <p:txBody>
            <a:bodyPr wrap="square" rtlCol="0">
              <a:spAutoFit/>
            </a:bodyPr>
            <a:lstStyle/>
            <a:p>
              <a:r>
                <a:rPr lang="en-US" sz="900" baseline="30000" dirty="0"/>
                <a:t>•</a:t>
              </a:r>
              <a:r>
                <a:rPr lang="en-US" sz="900" dirty="0"/>
                <a:t>OH</a:t>
              </a:r>
            </a:p>
          </p:txBody>
        </p:sp>
        <p:cxnSp>
          <p:nvCxnSpPr>
            <p:cNvPr id="228" name="Straight Arrow Connector 227"/>
            <p:cNvCxnSpPr/>
            <p:nvPr/>
          </p:nvCxnSpPr>
          <p:spPr>
            <a:xfrm flipV="1">
              <a:off x="2129316" y="4758894"/>
              <a:ext cx="160525" cy="33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3740317" y="1771021"/>
              <a:ext cx="783772" cy="230832"/>
            </a:xfrm>
            <a:prstGeom prst="rect">
              <a:avLst/>
            </a:prstGeom>
            <a:solidFill>
              <a:srgbClr val="92D050"/>
            </a:solidFill>
            <a:ln>
              <a:noFill/>
            </a:ln>
          </p:spPr>
          <p:txBody>
            <a:bodyPr wrap="square" rtlCol="0">
              <a:spAutoFit/>
            </a:bodyPr>
            <a:lstStyle/>
            <a:p>
              <a:pPr algn="ctr"/>
              <a:r>
                <a:rPr lang="en-US" sz="900" dirty="0"/>
                <a:t>CNR1</a:t>
              </a:r>
            </a:p>
          </p:txBody>
        </p:sp>
        <p:cxnSp>
          <p:nvCxnSpPr>
            <p:cNvPr id="116" name="Straight Arrow Connector 115"/>
            <p:cNvCxnSpPr>
              <a:stCxn id="108" idx="3"/>
              <a:endCxn id="163" idx="1"/>
            </p:cNvCxnSpPr>
            <p:nvPr/>
          </p:nvCxnSpPr>
          <p:spPr>
            <a:xfrm flipV="1">
              <a:off x="4524089" y="1768540"/>
              <a:ext cx="911506" cy="117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1744401" y="2181787"/>
              <a:ext cx="680649" cy="253916"/>
            </a:xfrm>
            <a:prstGeom prst="rect">
              <a:avLst/>
            </a:prstGeom>
            <a:noFill/>
          </p:spPr>
          <p:txBody>
            <a:bodyPr wrap="square" rtlCol="0">
              <a:spAutoFit/>
            </a:bodyPr>
            <a:lstStyle/>
            <a:p>
              <a:r>
                <a:rPr lang="en-US" sz="1050" b="1" dirty="0"/>
                <a:t>BH4</a:t>
              </a:r>
            </a:p>
          </p:txBody>
        </p:sp>
        <p:sp>
          <p:nvSpPr>
            <p:cNvPr id="121" name="TextBox 120"/>
            <p:cNvSpPr txBox="1"/>
            <p:nvPr/>
          </p:nvSpPr>
          <p:spPr>
            <a:xfrm>
              <a:off x="1757566" y="2731277"/>
              <a:ext cx="786305" cy="253916"/>
            </a:xfrm>
            <a:prstGeom prst="rect">
              <a:avLst/>
            </a:prstGeom>
            <a:noFill/>
          </p:spPr>
          <p:txBody>
            <a:bodyPr wrap="square" rtlCol="0">
              <a:spAutoFit/>
            </a:bodyPr>
            <a:lstStyle/>
            <a:p>
              <a:r>
                <a:rPr lang="en-US" sz="1050" b="1" dirty="0"/>
                <a:t>BH2</a:t>
              </a:r>
            </a:p>
          </p:txBody>
        </p:sp>
        <p:sp>
          <p:nvSpPr>
            <p:cNvPr id="123" name="TextBox 122"/>
            <p:cNvSpPr txBox="1"/>
            <p:nvPr/>
          </p:nvSpPr>
          <p:spPr>
            <a:xfrm>
              <a:off x="343709" y="2498740"/>
              <a:ext cx="783772" cy="230832"/>
            </a:xfrm>
            <a:prstGeom prst="rect">
              <a:avLst/>
            </a:prstGeom>
            <a:solidFill>
              <a:srgbClr val="92D050"/>
            </a:solidFill>
            <a:ln>
              <a:noFill/>
            </a:ln>
          </p:spPr>
          <p:txBody>
            <a:bodyPr wrap="square" rtlCol="0">
              <a:spAutoFit/>
            </a:bodyPr>
            <a:lstStyle/>
            <a:p>
              <a:pPr algn="ctr"/>
              <a:r>
                <a:rPr lang="en-US" sz="900" dirty="0"/>
                <a:t>GCH1</a:t>
              </a:r>
            </a:p>
          </p:txBody>
        </p:sp>
        <p:cxnSp>
          <p:nvCxnSpPr>
            <p:cNvPr id="12" name="Straight Arrow Connector 11"/>
            <p:cNvCxnSpPr>
              <a:stCxn id="123" idx="3"/>
              <a:endCxn id="119" idx="1"/>
            </p:cNvCxnSpPr>
            <p:nvPr/>
          </p:nvCxnSpPr>
          <p:spPr>
            <a:xfrm flipV="1">
              <a:off x="1127481" y="2308745"/>
              <a:ext cx="616920" cy="3054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23" idx="2"/>
              <a:endCxn id="90" idx="1"/>
            </p:cNvCxnSpPr>
            <p:nvPr/>
          </p:nvCxnSpPr>
          <p:spPr>
            <a:xfrm flipH="1">
              <a:off x="661737" y="2729572"/>
              <a:ext cx="73858" cy="5952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1848493" y="2416509"/>
              <a:ext cx="6179" cy="3356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027979" y="2405999"/>
              <a:ext cx="0" cy="3356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1800548" y="1899890"/>
              <a:ext cx="561098" cy="230832"/>
            </a:xfrm>
            <a:prstGeom prst="rect">
              <a:avLst/>
            </a:prstGeom>
            <a:noFill/>
          </p:spPr>
          <p:txBody>
            <a:bodyPr wrap="square" rtlCol="0">
              <a:spAutoFit/>
            </a:bodyPr>
            <a:lstStyle/>
            <a:p>
              <a:r>
                <a:rPr lang="en-US" sz="900" b="1" dirty="0"/>
                <a:t>5-HTP</a:t>
              </a:r>
            </a:p>
          </p:txBody>
        </p:sp>
        <p:sp>
          <p:nvSpPr>
            <p:cNvPr id="135" name="TextBox 134"/>
            <p:cNvSpPr txBox="1"/>
            <p:nvPr/>
          </p:nvSpPr>
          <p:spPr>
            <a:xfrm>
              <a:off x="1143445" y="1853444"/>
              <a:ext cx="770656" cy="230832"/>
            </a:xfrm>
            <a:prstGeom prst="rect">
              <a:avLst/>
            </a:prstGeom>
            <a:noFill/>
          </p:spPr>
          <p:txBody>
            <a:bodyPr wrap="square" rtlCol="0">
              <a:spAutoFit/>
            </a:bodyPr>
            <a:lstStyle/>
            <a:p>
              <a:r>
                <a:rPr lang="en-US" sz="900" b="1" dirty="0"/>
                <a:t>Tyrosine</a:t>
              </a:r>
            </a:p>
          </p:txBody>
        </p:sp>
        <p:sp>
          <p:nvSpPr>
            <p:cNvPr id="136" name="TextBox 135"/>
            <p:cNvSpPr txBox="1"/>
            <p:nvPr/>
          </p:nvSpPr>
          <p:spPr>
            <a:xfrm>
              <a:off x="2545257" y="1487744"/>
              <a:ext cx="770749" cy="230832"/>
            </a:xfrm>
            <a:prstGeom prst="rect">
              <a:avLst/>
            </a:prstGeom>
            <a:noFill/>
          </p:spPr>
          <p:txBody>
            <a:bodyPr wrap="square" rtlCol="0">
              <a:spAutoFit/>
            </a:bodyPr>
            <a:lstStyle/>
            <a:p>
              <a:r>
                <a:rPr lang="en-US" sz="900" b="1" dirty="0"/>
                <a:t>Serotonin</a:t>
              </a:r>
            </a:p>
          </p:txBody>
        </p:sp>
        <p:sp>
          <p:nvSpPr>
            <p:cNvPr id="137" name="TextBox 136"/>
            <p:cNvSpPr txBox="1"/>
            <p:nvPr/>
          </p:nvSpPr>
          <p:spPr>
            <a:xfrm>
              <a:off x="437384" y="1616915"/>
              <a:ext cx="801025" cy="230832"/>
            </a:xfrm>
            <a:prstGeom prst="rect">
              <a:avLst/>
            </a:prstGeom>
            <a:noFill/>
          </p:spPr>
          <p:txBody>
            <a:bodyPr wrap="square" rtlCol="0">
              <a:spAutoFit/>
            </a:bodyPr>
            <a:lstStyle/>
            <a:p>
              <a:r>
                <a:rPr lang="en-US" sz="900" b="1" dirty="0"/>
                <a:t>Dopamine</a:t>
              </a:r>
            </a:p>
          </p:txBody>
        </p:sp>
        <p:cxnSp>
          <p:nvCxnSpPr>
            <p:cNvPr id="232" name="Straight Arrow Connector 231"/>
            <p:cNvCxnSpPr/>
            <p:nvPr/>
          </p:nvCxnSpPr>
          <p:spPr>
            <a:xfrm flipV="1">
              <a:off x="1956161" y="2056067"/>
              <a:ext cx="66063" cy="1795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8" name="TextBox 147"/>
            <p:cNvSpPr txBox="1"/>
            <p:nvPr/>
          </p:nvSpPr>
          <p:spPr>
            <a:xfrm>
              <a:off x="3881440" y="2166426"/>
              <a:ext cx="967223" cy="369332"/>
            </a:xfrm>
            <a:prstGeom prst="rect">
              <a:avLst/>
            </a:prstGeom>
            <a:noFill/>
          </p:spPr>
          <p:txBody>
            <a:bodyPr wrap="square" rtlCol="0">
              <a:spAutoFit/>
            </a:bodyPr>
            <a:lstStyle/>
            <a:p>
              <a:r>
                <a:rPr lang="en-US" sz="900" b="1" dirty="0">
                  <a:solidFill>
                    <a:srgbClr val="00B0F0"/>
                  </a:solidFill>
                </a:rPr>
                <a:t>Immune Function</a:t>
              </a:r>
            </a:p>
          </p:txBody>
        </p:sp>
        <p:cxnSp>
          <p:nvCxnSpPr>
            <p:cNvPr id="237" name="Straight Arrow Connector 236"/>
            <p:cNvCxnSpPr/>
            <p:nvPr/>
          </p:nvCxnSpPr>
          <p:spPr>
            <a:xfrm>
              <a:off x="2995013" y="1692163"/>
              <a:ext cx="890643" cy="668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2960141" y="2071926"/>
              <a:ext cx="1250621" cy="184666"/>
            </a:xfrm>
            <a:prstGeom prst="rect">
              <a:avLst/>
            </a:prstGeom>
            <a:solidFill>
              <a:schemeClr val="bg1"/>
            </a:solidFill>
          </p:spPr>
          <p:txBody>
            <a:bodyPr wrap="square" rtlCol="0">
              <a:spAutoFit/>
            </a:bodyPr>
            <a:lstStyle/>
            <a:p>
              <a:pPr algn="r"/>
              <a:r>
                <a:rPr lang="en-US" sz="600" dirty="0"/>
                <a:t>Serotonin supports immune</a:t>
              </a:r>
            </a:p>
          </p:txBody>
        </p:sp>
        <p:sp>
          <p:nvSpPr>
            <p:cNvPr id="153" name="TextBox 152"/>
            <p:cNvSpPr txBox="1"/>
            <p:nvPr/>
          </p:nvSpPr>
          <p:spPr>
            <a:xfrm>
              <a:off x="941290" y="2740609"/>
              <a:ext cx="787204" cy="369332"/>
            </a:xfrm>
            <a:prstGeom prst="rect">
              <a:avLst/>
            </a:prstGeom>
            <a:solidFill>
              <a:schemeClr val="bg1"/>
            </a:solidFill>
          </p:spPr>
          <p:txBody>
            <a:bodyPr wrap="square" rtlCol="0">
              <a:spAutoFit/>
            </a:bodyPr>
            <a:lstStyle/>
            <a:p>
              <a:r>
                <a:rPr lang="en-US" sz="600" dirty="0"/>
                <a:t>GCH1 deficiency will lead to higher O</a:t>
              </a:r>
              <a:r>
                <a:rPr lang="en-US" sz="600" baseline="-25000" dirty="0"/>
                <a:t>2</a:t>
              </a:r>
              <a:r>
                <a:rPr lang="en-US" sz="600" baseline="30000" dirty="0"/>
                <a:t>-</a:t>
              </a:r>
              <a:endParaRPr lang="en-US" sz="600" dirty="0"/>
            </a:p>
          </p:txBody>
        </p:sp>
        <p:sp>
          <p:nvSpPr>
            <p:cNvPr id="154" name="TextBox 153"/>
            <p:cNvSpPr txBox="1"/>
            <p:nvPr/>
          </p:nvSpPr>
          <p:spPr>
            <a:xfrm>
              <a:off x="3740316" y="1512140"/>
              <a:ext cx="865231" cy="230832"/>
            </a:xfrm>
            <a:prstGeom prst="rect">
              <a:avLst/>
            </a:prstGeom>
            <a:solidFill>
              <a:srgbClr val="92D050"/>
            </a:solidFill>
            <a:ln>
              <a:noFill/>
            </a:ln>
          </p:spPr>
          <p:txBody>
            <a:bodyPr wrap="square" rtlCol="0">
              <a:spAutoFit/>
            </a:bodyPr>
            <a:lstStyle/>
            <a:p>
              <a:pPr algn="ctr"/>
              <a:r>
                <a:rPr lang="en-US" sz="900" dirty="0" err="1"/>
                <a:t>Glutaminase</a:t>
              </a:r>
              <a:endParaRPr lang="en-US" sz="900" dirty="0"/>
            </a:p>
          </p:txBody>
        </p:sp>
        <p:cxnSp>
          <p:nvCxnSpPr>
            <p:cNvPr id="243" name="Straight Arrow Connector 242"/>
            <p:cNvCxnSpPr>
              <a:stCxn id="154" idx="3"/>
              <a:endCxn id="163" idx="1"/>
            </p:cNvCxnSpPr>
            <p:nvPr/>
          </p:nvCxnSpPr>
          <p:spPr>
            <a:xfrm>
              <a:off x="4605547" y="1627556"/>
              <a:ext cx="830048" cy="1409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5" name="Straight Arrow Connector 244"/>
            <p:cNvCxnSpPr/>
            <p:nvPr/>
          </p:nvCxnSpPr>
          <p:spPr>
            <a:xfrm flipH="1" flipV="1">
              <a:off x="4190949" y="2509298"/>
              <a:ext cx="255773" cy="7002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3585016" y="2709640"/>
              <a:ext cx="1190259" cy="184666"/>
            </a:xfrm>
            <a:prstGeom prst="rect">
              <a:avLst/>
            </a:prstGeom>
            <a:solidFill>
              <a:schemeClr val="bg1"/>
            </a:solidFill>
          </p:spPr>
          <p:txBody>
            <a:bodyPr wrap="square" rtlCol="0">
              <a:spAutoFit/>
            </a:bodyPr>
            <a:lstStyle/>
            <a:p>
              <a:pPr algn="r"/>
              <a:r>
                <a:rPr lang="en-US" sz="600" dirty="0"/>
                <a:t>Peroxynitrite inhibits immune</a:t>
              </a:r>
            </a:p>
          </p:txBody>
        </p:sp>
        <p:sp>
          <p:nvSpPr>
            <p:cNvPr id="164" name="TextBox 163"/>
            <p:cNvSpPr txBox="1"/>
            <p:nvPr/>
          </p:nvSpPr>
          <p:spPr>
            <a:xfrm>
              <a:off x="8076489" y="2582006"/>
              <a:ext cx="783772" cy="230832"/>
            </a:xfrm>
            <a:prstGeom prst="rect">
              <a:avLst/>
            </a:prstGeom>
            <a:solidFill>
              <a:srgbClr val="92D050"/>
            </a:solidFill>
            <a:ln>
              <a:noFill/>
            </a:ln>
          </p:spPr>
          <p:txBody>
            <a:bodyPr wrap="square" rtlCol="0">
              <a:spAutoFit/>
            </a:bodyPr>
            <a:lstStyle/>
            <a:p>
              <a:pPr algn="ctr"/>
              <a:r>
                <a:rPr lang="en-US" sz="900" dirty="0"/>
                <a:t>GOT1</a:t>
              </a:r>
            </a:p>
          </p:txBody>
        </p:sp>
        <p:sp>
          <p:nvSpPr>
            <p:cNvPr id="166" name="TextBox 165"/>
            <p:cNvSpPr txBox="1"/>
            <p:nvPr/>
          </p:nvSpPr>
          <p:spPr>
            <a:xfrm>
              <a:off x="4727706" y="2040413"/>
              <a:ext cx="1062524" cy="207749"/>
            </a:xfrm>
            <a:prstGeom prst="rect">
              <a:avLst/>
            </a:prstGeom>
            <a:noFill/>
          </p:spPr>
          <p:txBody>
            <a:bodyPr wrap="square" rtlCol="0">
              <a:spAutoFit/>
            </a:bodyPr>
            <a:lstStyle/>
            <a:p>
              <a:endParaRPr lang="en-US" sz="750" dirty="0"/>
            </a:p>
          </p:txBody>
        </p:sp>
        <p:cxnSp>
          <p:nvCxnSpPr>
            <p:cNvPr id="255" name="Straight Arrow Connector 254"/>
            <p:cNvCxnSpPr>
              <a:stCxn id="163" idx="2"/>
              <a:endCxn id="164" idx="1"/>
            </p:cNvCxnSpPr>
            <p:nvPr/>
          </p:nvCxnSpPr>
          <p:spPr>
            <a:xfrm>
              <a:off x="5876783" y="1895828"/>
              <a:ext cx="2199706" cy="8015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2" name="TextBox 171"/>
            <p:cNvSpPr txBox="1"/>
            <p:nvPr/>
          </p:nvSpPr>
          <p:spPr>
            <a:xfrm>
              <a:off x="7928293" y="2228840"/>
              <a:ext cx="1080164" cy="369332"/>
            </a:xfrm>
            <a:prstGeom prst="rect">
              <a:avLst/>
            </a:prstGeom>
            <a:noFill/>
          </p:spPr>
          <p:txBody>
            <a:bodyPr wrap="square" rtlCol="0">
              <a:spAutoFit/>
            </a:bodyPr>
            <a:lstStyle/>
            <a:p>
              <a:r>
                <a:rPr lang="en-US" sz="900" dirty="0"/>
                <a:t>Alpha-ketoglutarate</a:t>
              </a:r>
            </a:p>
          </p:txBody>
        </p:sp>
        <p:cxnSp>
          <p:nvCxnSpPr>
            <p:cNvPr id="42" name="Straight Arrow Connector 41"/>
            <p:cNvCxnSpPr>
              <a:stCxn id="172" idx="2"/>
              <a:endCxn id="164" idx="0"/>
            </p:cNvCxnSpPr>
            <p:nvPr/>
          </p:nvCxnSpPr>
          <p:spPr>
            <a:xfrm flipV="1">
              <a:off x="8468375" y="2582006"/>
              <a:ext cx="0" cy="16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7" name="TextBox 176"/>
            <p:cNvSpPr txBox="1"/>
            <p:nvPr/>
          </p:nvSpPr>
          <p:spPr>
            <a:xfrm>
              <a:off x="8050333" y="3042989"/>
              <a:ext cx="1080164" cy="230832"/>
            </a:xfrm>
            <a:prstGeom prst="rect">
              <a:avLst/>
            </a:prstGeom>
            <a:noFill/>
          </p:spPr>
          <p:txBody>
            <a:bodyPr wrap="square" rtlCol="0">
              <a:spAutoFit/>
            </a:bodyPr>
            <a:lstStyle/>
            <a:p>
              <a:r>
                <a:rPr lang="en-US" sz="900" dirty="0"/>
                <a:t>Oxaloacetate</a:t>
              </a:r>
            </a:p>
          </p:txBody>
        </p:sp>
        <p:cxnSp>
          <p:nvCxnSpPr>
            <p:cNvPr id="46" name="Straight Arrow Connector 45"/>
            <p:cNvCxnSpPr>
              <a:stCxn id="164" idx="2"/>
            </p:cNvCxnSpPr>
            <p:nvPr/>
          </p:nvCxnSpPr>
          <p:spPr>
            <a:xfrm>
              <a:off x="8468375" y="2812838"/>
              <a:ext cx="0" cy="2301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288" idx="1"/>
            </p:cNvCxnSpPr>
            <p:nvPr/>
          </p:nvCxnSpPr>
          <p:spPr>
            <a:xfrm flipH="1" flipV="1">
              <a:off x="6648086" y="2260885"/>
              <a:ext cx="1654616" cy="13224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8" name="TextBox 187"/>
            <p:cNvSpPr txBox="1"/>
            <p:nvPr/>
          </p:nvSpPr>
          <p:spPr>
            <a:xfrm>
              <a:off x="7072589" y="2626302"/>
              <a:ext cx="983054" cy="553998"/>
            </a:xfrm>
            <a:prstGeom prst="rect">
              <a:avLst/>
            </a:prstGeom>
            <a:noFill/>
          </p:spPr>
          <p:txBody>
            <a:bodyPr wrap="square" rtlCol="0">
              <a:spAutoFit/>
            </a:bodyPr>
            <a:lstStyle/>
            <a:p>
              <a:pPr algn="r"/>
              <a:r>
                <a:rPr lang="en-US" sz="750" dirty="0"/>
                <a:t>GOT1 will slow Oxaloacetate and lower production of ATP</a:t>
              </a:r>
            </a:p>
          </p:txBody>
        </p:sp>
        <p:cxnSp>
          <p:nvCxnSpPr>
            <p:cNvPr id="61" name="Straight Arrow Connector 60"/>
            <p:cNvCxnSpPr/>
            <p:nvPr/>
          </p:nvCxnSpPr>
          <p:spPr>
            <a:xfrm flipH="1" flipV="1">
              <a:off x="2142870" y="2314130"/>
              <a:ext cx="2059192" cy="9969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1" name="Straight Arrow Connector 260"/>
            <p:cNvCxnSpPr/>
            <p:nvPr/>
          </p:nvCxnSpPr>
          <p:spPr>
            <a:xfrm flipH="1" flipV="1">
              <a:off x="1744401" y="2006765"/>
              <a:ext cx="146902" cy="1973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4" name="Straight Arrow Connector 263"/>
            <p:cNvCxnSpPr/>
            <p:nvPr/>
          </p:nvCxnSpPr>
          <p:spPr>
            <a:xfrm flipH="1" flipV="1">
              <a:off x="1416730" y="1696666"/>
              <a:ext cx="120024" cy="1680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7" name="TextBox 206"/>
            <p:cNvSpPr txBox="1"/>
            <p:nvPr/>
          </p:nvSpPr>
          <p:spPr>
            <a:xfrm>
              <a:off x="2474031" y="2510809"/>
              <a:ext cx="1314299" cy="184666"/>
            </a:xfrm>
            <a:prstGeom prst="rect">
              <a:avLst/>
            </a:prstGeom>
            <a:solidFill>
              <a:schemeClr val="bg1"/>
            </a:solidFill>
          </p:spPr>
          <p:txBody>
            <a:bodyPr wrap="square" rtlCol="0">
              <a:spAutoFit/>
            </a:bodyPr>
            <a:lstStyle/>
            <a:p>
              <a:r>
                <a:rPr lang="en-US" sz="600" dirty="0"/>
                <a:t>Peroxynitrite suppresses BH4</a:t>
              </a:r>
            </a:p>
          </p:txBody>
        </p:sp>
        <p:sp>
          <p:nvSpPr>
            <p:cNvPr id="213" name="TextBox 212"/>
            <p:cNvSpPr txBox="1"/>
            <p:nvPr/>
          </p:nvSpPr>
          <p:spPr>
            <a:xfrm>
              <a:off x="1401563" y="4663270"/>
              <a:ext cx="516096" cy="230832"/>
            </a:xfrm>
            <a:prstGeom prst="rect">
              <a:avLst/>
            </a:prstGeom>
            <a:noFill/>
          </p:spPr>
          <p:txBody>
            <a:bodyPr wrap="square" rtlCol="0">
              <a:spAutoFit/>
            </a:bodyPr>
            <a:lstStyle/>
            <a:p>
              <a:r>
                <a:rPr lang="en-US" sz="900" dirty="0"/>
                <a:t>H</a:t>
              </a:r>
              <a:r>
                <a:rPr lang="en-US" sz="900" baseline="-25000" dirty="0"/>
                <a:t>2</a:t>
              </a:r>
              <a:r>
                <a:rPr lang="en-US" sz="900" dirty="0"/>
                <a:t>O</a:t>
              </a:r>
              <a:r>
                <a:rPr lang="en-US" sz="900" baseline="-25000" dirty="0"/>
                <a:t>2</a:t>
              </a:r>
              <a:endParaRPr lang="en-US" sz="900" dirty="0"/>
            </a:p>
          </p:txBody>
        </p:sp>
        <p:cxnSp>
          <p:nvCxnSpPr>
            <p:cNvPr id="283" name="Straight Arrow Connector 282"/>
            <p:cNvCxnSpPr>
              <a:stCxn id="213" idx="0"/>
            </p:cNvCxnSpPr>
            <p:nvPr/>
          </p:nvCxnSpPr>
          <p:spPr>
            <a:xfrm flipV="1">
              <a:off x="1659611" y="4260260"/>
              <a:ext cx="800054" cy="4030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8" name="TextBox 217"/>
            <p:cNvSpPr txBox="1"/>
            <p:nvPr/>
          </p:nvSpPr>
          <p:spPr>
            <a:xfrm>
              <a:off x="2449672" y="4411099"/>
              <a:ext cx="878600" cy="230832"/>
            </a:xfrm>
            <a:prstGeom prst="rect">
              <a:avLst/>
            </a:prstGeom>
            <a:solidFill>
              <a:srgbClr val="92D050"/>
            </a:solidFill>
            <a:ln>
              <a:noFill/>
            </a:ln>
          </p:spPr>
          <p:txBody>
            <a:bodyPr wrap="square" rtlCol="0">
              <a:spAutoFit/>
            </a:bodyPr>
            <a:lstStyle/>
            <a:p>
              <a:pPr algn="ctr"/>
              <a:r>
                <a:rPr lang="en-US" sz="900" dirty="0"/>
                <a:t>GSH</a:t>
              </a:r>
            </a:p>
          </p:txBody>
        </p:sp>
        <p:cxnSp>
          <p:nvCxnSpPr>
            <p:cNvPr id="286" name="Straight Arrow Connector 285"/>
            <p:cNvCxnSpPr>
              <a:stCxn id="213" idx="0"/>
              <a:endCxn id="218" idx="1"/>
            </p:cNvCxnSpPr>
            <p:nvPr/>
          </p:nvCxnSpPr>
          <p:spPr>
            <a:xfrm flipV="1">
              <a:off x="1659611" y="4526515"/>
              <a:ext cx="790061" cy="136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2" name="TextBox 221"/>
            <p:cNvSpPr txBox="1"/>
            <p:nvPr/>
          </p:nvSpPr>
          <p:spPr>
            <a:xfrm>
              <a:off x="3410916" y="4387959"/>
              <a:ext cx="708955" cy="230832"/>
            </a:xfrm>
            <a:prstGeom prst="rect">
              <a:avLst/>
            </a:prstGeom>
            <a:noFill/>
          </p:spPr>
          <p:txBody>
            <a:bodyPr wrap="square" rtlCol="0">
              <a:spAutoFit/>
            </a:bodyPr>
            <a:lstStyle/>
            <a:p>
              <a:r>
                <a:rPr lang="en-US" sz="900" b="1" dirty="0"/>
                <a:t>Catalase</a:t>
              </a:r>
            </a:p>
          </p:txBody>
        </p:sp>
        <p:cxnSp>
          <p:nvCxnSpPr>
            <p:cNvPr id="2048" name="Straight Arrow Connector 2047"/>
            <p:cNvCxnSpPr/>
            <p:nvPr/>
          </p:nvCxnSpPr>
          <p:spPr>
            <a:xfrm>
              <a:off x="4213164" y="4243524"/>
              <a:ext cx="162391" cy="85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50" name="Straight Arrow Connector 2049"/>
            <p:cNvCxnSpPr/>
            <p:nvPr/>
          </p:nvCxnSpPr>
          <p:spPr>
            <a:xfrm flipV="1">
              <a:off x="3989950" y="4432556"/>
              <a:ext cx="388885" cy="636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8" name="TextBox 287"/>
            <p:cNvSpPr txBox="1"/>
            <p:nvPr/>
          </p:nvSpPr>
          <p:spPr>
            <a:xfrm>
              <a:off x="8302702" y="3398707"/>
              <a:ext cx="543950" cy="369332"/>
            </a:xfrm>
            <a:prstGeom prst="rect">
              <a:avLst/>
            </a:prstGeom>
            <a:noFill/>
          </p:spPr>
          <p:txBody>
            <a:bodyPr wrap="square" rtlCol="0">
              <a:spAutoFit/>
            </a:bodyPr>
            <a:lstStyle/>
            <a:p>
              <a:r>
                <a:rPr lang="en-US" sz="900" dirty="0"/>
                <a:t>Krebs Cycle</a:t>
              </a:r>
            </a:p>
          </p:txBody>
        </p:sp>
        <p:cxnSp>
          <p:nvCxnSpPr>
            <p:cNvPr id="2052" name="Straight Arrow Connector 2051"/>
            <p:cNvCxnSpPr/>
            <p:nvPr/>
          </p:nvCxnSpPr>
          <p:spPr>
            <a:xfrm>
              <a:off x="8468375" y="3212843"/>
              <a:ext cx="0" cy="1858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55" name="Straight Arrow Connector 2054"/>
            <p:cNvCxnSpPr/>
            <p:nvPr/>
          </p:nvCxnSpPr>
          <p:spPr>
            <a:xfrm flipH="1">
              <a:off x="2359511" y="3432909"/>
              <a:ext cx="13007" cy="1235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59" name="Straight Arrow Connector 2058"/>
            <p:cNvCxnSpPr>
              <a:endCxn id="2076" idx="1"/>
            </p:cNvCxnSpPr>
            <p:nvPr/>
          </p:nvCxnSpPr>
          <p:spPr>
            <a:xfrm>
              <a:off x="2449671" y="3357951"/>
              <a:ext cx="281782" cy="647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9" name="TextBox 288"/>
            <p:cNvSpPr txBox="1"/>
            <p:nvPr/>
          </p:nvSpPr>
          <p:spPr>
            <a:xfrm>
              <a:off x="4718350" y="2146212"/>
              <a:ext cx="1043078" cy="323165"/>
            </a:xfrm>
            <a:prstGeom prst="rect">
              <a:avLst/>
            </a:prstGeom>
            <a:solidFill>
              <a:schemeClr val="bg1"/>
            </a:solidFill>
          </p:spPr>
          <p:txBody>
            <a:bodyPr wrap="square" rtlCol="0">
              <a:spAutoFit/>
            </a:bodyPr>
            <a:lstStyle/>
            <a:p>
              <a:r>
                <a:rPr lang="en-US" sz="750" dirty="0"/>
                <a:t>Glutamate creates Peroxynitrite</a:t>
              </a:r>
            </a:p>
          </p:txBody>
        </p:sp>
        <p:cxnSp>
          <p:nvCxnSpPr>
            <p:cNvPr id="2072" name="Straight Arrow Connector 2071"/>
            <p:cNvCxnSpPr>
              <a:stCxn id="119" idx="2"/>
            </p:cNvCxnSpPr>
            <p:nvPr/>
          </p:nvCxnSpPr>
          <p:spPr>
            <a:xfrm>
              <a:off x="2084726" y="2435703"/>
              <a:ext cx="374938" cy="4806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0" name="TextBox 289"/>
            <p:cNvSpPr txBox="1"/>
            <p:nvPr/>
          </p:nvSpPr>
          <p:spPr>
            <a:xfrm>
              <a:off x="2216751" y="2905376"/>
              <a:ext cx="591829" cy="230832"/>
            </a:xfrm>
            <a:prstGeom prst="rect">
              <a:avLst/>
            </a:prstGeom>
            <a:noFill/>
          </p:spPr>
          <p:txBody>
            <a:bodyPr wrap="none" rtlCol="0">
              <a:spAutoFit/>
            </a:bodyPr>
            <a:lstStyle/>
            <a:p>
              <a:r>
                <a:rPr lang="en-US" sz="900" b="1" dirty="0"/>
                <a:t>Arginine</a:t>
              </a:r>
            </a:p>
          </p:txBody>
        </p:sp>
        <p:cxnSp>
          <p:nvCxnSpPr>
            <p:cNvPr id="2075" name="Straight Arrow Connector 2074"/>
            <p:cNvCxnSpPr/>
            <p:nvPr/>
          </p:nvCxnSpPr>
          <p:spPr>
            <a:xfrm>
              <a:off x="2659522" y="3094006"/>
              <a:ext cx="159290" cy="1557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1" name="TextBox 290"/>
            <p:cNvSpPr txBox="1"/>
            <p:nvPr/>
          </p:nvSpPr>
          <p:spPr>
            <a:xfrm>
              <a:off x="6269203" y="3079405"/>
              <a:ext cx="1286946" cy="323165"/>
            </a:xfrm>
            <a:prstGeom prst="rect">
              <a:avLst/>
            </a:prstGeom>
            <a:noFill/>
          </p:spPr>
          <p:txBody>
            <a:bodyPr wrap="square" rtlCol="0">
              <a:spAutoFit/>
            </a:bodyPr>
            <a:lstStyle/>
            <a:p>
              <a:r>
                <a:rPr lang="en-US" sz="750" dirty="0"/>
                <a:t>Neurotransmitter receptors in human brains </a:t>
              </a:r>
            </a:p>
          </p:txBody>
        </p:sp>
        <p:sp>
          <p:nvSpPr>
            <p:cNvPr id="292" name="TextBox 291"/>
            <p:cNvSpPr txBox="1"/>
            <p:nvPr/>
          </p:nvSpPr>
          <p:spPr>
            <a:xfrm>
              <a:off x="5394837" y="3092713"/>
              <a:ext cx="879919" cy="230832"/>
            </a:xfrm>
            <a:prstGeom prst="rect">
              <a:avLst/>
            </a:prstGeom>
            <a:solidFill>
              <a:srgbClr val="92D050"/>
            </a:solidFill>
            <a:ln>
              <a:noFill/>
            </a:ln>
          </p:spPr>
          <p:txBody>
            <a:bodyPr wrap="square" rtlCol="0">
              <a:spAutoFit/>
            </a:bodyPr>
            <a:lstStyle/>
            <a:p>
              <a:pPr algn="ctr"/>
              <a:r>
                <a:rPr lang="en-US" sz="900" dirty="0"/>
                <a:t>GRIA 1 &amp; 2</a:t>
              </a:r>
            </a:p>
          </p:txBody>
        </p:sp>
        <p:cxnSp>
          <p:nvCxnSpPr>
            <p:cNvPr id="71" name="Straight Arrow Connector 70"/>
            <p:cNvCxnSpPr/>
            <p:nvPr/>
          </p:nvCxnSpPr>
          <p:spPr>
            <a:xfrm>
              <a:off x="5825552" y="1846089"/>
              <a:ext cx="77729" cy="12430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4" name="TextBox 293"/>
            <p:cNvSpPr txBox="1"/>
            <p:nvPr/>
          </p:nvSpPr>
          <p:spPr>
            <a:xfrm>
              <a:off x="5917106" y="5061962"/>
              <a:ext cx="1082167" cy="230832"/>
            </a:xfrm>
            <a:prstGeom prst="rect">
              <a:avLst/>
            </a:prstGeom>
            <a:noFill/>
          </p:spPr>
          <p:txBody>
            <a:bodyPr wrap="square" rtlCol="0">
              <a:spAutoFit/>
            </a:bodyPr>
            <a:lstStyle/>
            <a:p>
              <a:r>
                <a:rPr lang="en-US" sz="900" b="1" dirty="0"/>
                <a:t>Norepinephrine</a:t>
              </a:r>
            </a:p>
          </p:txBody>
        </p:sp>
        <p:sp>
          <p:nvSpPr>
            <p:cNvPr id="295" name="TextBox 294"/>
            <p:cNvSpPr txBox="1"/>
            <p:nvPr/>
          </p:nvSpPr>
          <p:spPr>
            <a:xfrm>
              <a:off x="6269203" y="4521113"/>
              <a:ext cx="541589" cy="230832"/>
            </a:xfrm>
            <a:prstGeom prst="rect">
              <a:avLst/>
            </a:prstGeom>
            <a:solidFill>
              <a:srgbClr val="92D050"/>
            </a:solidFill>
            <a:ln>
              <a:noFill/>
            </a:ln>
          </p:spPr>
          <p:txBody>
            <a:bodyPr wrap="square" rtlCol="0">
              <a:spAutoFit/>
            </a:bodyPr>
            <a:lstStyle/>
            <a:p>
              <a:pPr algn="ctr"/>
              <a:r>
                <a:rPr lang="en-US" sz="900" dirty="0"/>
                <a:t>DBH</a:t>
              </a:r>
            </a:p>
          </p:txBody>
        </p:sp>
        <p:sp>
          <p:nvSpPr>
            <p:cNvPr id="299" name="Curved Down Arrow 298"/>
            <p:cNvSpPr/>
            <p:nvPr/>
          </p:nvSpPr>
          <p:spPr>
            <a:xfrm rot="5400000">
              <a:off x="5879031" y="4539475"/>
              <a:ext cx="414532" cy="191960"/>
            </a:xfrm>
            <a:prstGeom prst="curved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p>
              <a:pPr algn="ctr"/>
              <a:endParaRPr lang="en-US" sz="1050" dirty="0">
                <a:solidFill>
                  <a:schemeClr val="tx1"/>
                </a:solidFill>
              </a:endParaRPr>
            </a:p>
          </p:txBody>
        </p:sp>
        <p:sp>
          <p:nvSpPr>
            <p:cNvPr id="301" name="TextBox 300"/>
            <p:cNvSpPr txBox="1"/>
            <p:nvPr/>
          </p:nvSpPr>
          <p:spPr>
            <a:xfrm>
              <a:off x="4991137" y="5070296"/>
              <a:ext cx="1169958" cy="323165"/>
            </a:xfrm>
            <a:prstGeom prst="rect">
              <a:avLst/>
            </a:prstGeom>
            <a:noFill/>
          </p:spPr>
          <p:txBody>
            <a:bodyPr wrap="square" rtlCol="0">
              <a:spAutoFit/>
            </a:bodyPr>
            <a:lstStyle/>
            <a:p>
              <a:r>
                <a:rPr lang="en-US" sz="750" dirty="0"/>
                <a:t>Norepinephrine supports immune function </a:t>
              </a:r>
            </a:p>
          </p:txBody>
        </p:sp>
        <p:sp>
          <p:nvSpPr>
            <p:cNvPr id="302" name="TextBox 301"/>
            <p:cNvSpPr txBox="1"/>
            <p:nvPr/>
          </p:nvSpPr>
          <p:spPr>
            <a:xfrm>
              <a:off x="6083892" y="5517662"/>
              <a:ext cx="1010273" cy="369332"/>
            </a:xfrm>
            <a:prstGeom prst="rect">
              <a:avLst/>
            </a:prstGeom>
            <a:noFill/>
          </p:spPr>
          <p:txBody>
            <a:bodyPr wrap="square" rtlCol="0">
              <a:spAutoFit/>
            </a:bodyPr>
            <a:lstStyle/>
            <a:p>
              <a:r>
                <a:rPr lang="en-US" sz="900" b="1" dirty="0">
                  <a:solidFill>
                    <a:srgbClr val="00B0F0"/>
                  </a:solidFill>
                </a:rPr>
                <a:t>Immune Function</a:t>
              </a:r>
            </a:p>
          </p:txBody>
        </p:sp>
        <p:sp>
          <p:nvSpPr>
            <p:cNvPr id="303" name="TextBox 302"/>
            <p:cNvSpPr txBox="1"/>
            <p:nvPr/>
          </p:nvSpPr>
          <p:spPr>
            <a:xfrm>
              <a:off x="4941564" y="4533960"/>
              <a:ext cx="1169958" cy="323165"/>
            </a:xfrm>
            <a:prstGeom prst="rect">
              <a:avLst/>
            </a:prstGeom>
            <a:noFill/>
          </p:spPr>
          <p:txBody>
            <a:bodyPr wrap="square" rtlCol="0">
              <a:spAutoFit/>
            </a:bodyPr>
            <a:lstStyle/>
            <a:p>
              <a:r>
                <a:rPr lang="en-US" sz="750" dirty="0"/>
                <a:t>Glutathione  activates </a:t>
              </a:r>
            </a:p>
            <a:p>
              <a:r>
                <a:rPr lang="en-US" sz="750" dirty="0"/>
                <a:t>co-factor regeneration</a:t>
              </a:r>
            </a:p>
          </p:txBody>
        </p:sp>
        <p:cxnSp>
          <p:nvCxnSpPr>
            <p:cNvPr id="92" name="Straight Arrow Connector 91"/>
            <p:cNvCxnSpPr>
              <a:stCxn id="97" idx="2"/>
            </p:cNvCxnSpPr>
            <p:nvPr/>
          </p:nvCxnSpPr>
          <p:spPr>
            <a:xfrm>
              <a:off x="4763073" y="3483058"/>
              <a:ext cx="744398" cy="1004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4" name="TextBox 303"/>
            <p:cNvSpPr txBox="1"/>
            <p:nvPr/>
          </p:nvSpPr>
          <p:spPr>
            <a:xfrm>
              <a:off x="3500111" y="3421498"/>
              <a:ext cx="1359534" cy="553998"/>
            </a:xfrm>
            <a:prstGeom prst="rect">
              <a:avLst/>
            </a:prstGeom>
            <a:noFill/>
          </p:spPr>
          <p:txBody>
            <a:bodyPr wrap="square" rtlCol="0">
              <a:spAutoFit/>
            </a:bodyPr>
            <a:lstStyle/>
            <a:p>
              <a:r>
                <a:rPr lang="en-US" sz="750" dirty="0"/>
                <a:t>Depletes glutathione, creates hydroxyl radicals, increases inflammation, lowers immune function</a:t>
              </a:r>
            </a:p>
          </p:txBody>
        </p:sp>
        <p:sp>
          <p:nvSpPr>
            <p:cNvPr id="315" name="TextBox 314"/>
            <p:cNvSpPr txBox="1"/>
            <p:nvPr/>
          </p:nvSpPr>
          <p:spPr>
            <a:xfrm>
              <a:off x="1236955" y="1484414"/>
              <a:ext cx="1128758" cy="369332"/>
            </a:xfrm>
            <a:prstGeom prst="rect">
              <a:avLst/>
            </a:prstGeom>
            <a:solidFill>
              <a:srgbClr val="92D050"/>
            </a:solidFill>
            <a:ln>
              <a:noFill/>
            </a:ln>
          </p:spPr>
          <p:txBody>
            <a:bodyPr wrap="square" rtlCol="0">
              <a:spAutoFit/>
            </a:bodyPr>
            <a:lstStyle/>
            <a:p>
              <a:pPr algn="ctr"/>
              <a:r>
                <a:rPr lang="en-US" sz="900" b="1" dirty="0" err="1"/>
                <a:t>Dopa</a:t>
              </a:r>
              <a:r>
                <a:rPr lang="en-US" sz="900" b="1" dirty="0"/>
                <a:t> Decarboxylase</a:t>
              </a:r>
              <a:endParaRPr lang="en-US" sz="900" dirty="0"/>
            </a:p>
          </p:txBody>
        </p:sp>
        <p:cxnSp>
          <p:nvCxnSpPr>
            <p:cNvPr id="317" name="Straight Arrow Connector 316"/>
            <p:cNvCxnSpPr/>
            <p:nvPr/>
          </p:nvCxnSpPr>
          <p:spPr>
            <a:xfrm flipV="1">
              <a:off x="2343280" y="1588245"/>
              <a:ext cx="199901" cy="2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H="1" flipV="1">
              <a:off x="2055162" y="1845132"/>
              <a:ext cx="95348" cy="130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0" name="TextBox 319"/>
            <p:cNvSpPr txBox="1"/>
            <p:nvPr/>
          </p:nvSpPr>
          <p:spPr>
            <a:xfrm>
              <a:off x="6184397" y="3502512"/>
              <a:ext cx="626394" cy="230832"/>
            </a:xfrm>
            <a:prstGeom prst="rect">
              <a:avLst/>
            </a:prstGeom>
            <a:solidFill>
              <a:schemeClr val="bg1"/>
            </a:solidFill>
          </p:spPr>
          <p:txBody>
            <a:bodyPr wrap="square" rtlCol="0">
              <a:spAutoFit/>
            </a:bodyPr>
            <a:lstStyle/>
            <a:p>
              <a:pPr algn="ctr"/>
              <a:r>
                <a:rPr lang="en-US" sz="900" b="1" dirty="0"/>
                <a:t>DOPA</a:t>
              </a:r>
              <a:endParaRPr lang="en-US" sz="750" b="1" dirty="0"/>
            </a:p>
          </p:txBody>
        </p:sp>
        <p:sp>
          <p:nvSpPr>
            <p:cNvPr id="321" name="TextBox 320"/>
            <p:cNvSpPr txBox="1"/>
            <p:nvPr/>
          </p:nvSpPr>
          <p:spPr>
            <a:xfrm>
              <a:off x="6218595" y="3871274"/>
              <a:ext cx="587534" cy="230832"/>
            </a:xfrm>
            <a:prstGeom prst="rect">
              <a:avLst/>
            </a:prstGeom>
            <a:solidFill>
              <a:srgbClr val="92D050"/>
            </a:solidFill>
            <a:ln>
              <a:noFill/>
            </a:ln>
          </p:spPr>
          <p:txBody>
            <a:bodyPr wrap="square" rtlCol="0">
              <a:spAutoFit/>
            </a:bodyPr>
            <a:lstStyle/>
            <a:p>
              <a:pPr algn="ctr"/>
              <a:r>
                <a:rPr lang="en-US" sz="900" dirty="0"/>
                <a:t>DDC</a:t>
              </a:r>
            </a:p>
          </p:txBody>
        </p:sp>
        <p:cxnSp>
          <p:nvCxnSpPr>
            <p:cNvPr id="1024" name="Straight Arrow Connector 1023"/>
            <p:cNvCxnSpPr>
              <a:stCxn id="320" idx="2"/>
            </p:cNvCxnSpPr>
            <p:nvPr/>
          </p:nvCxnSpPr>
          <p:spPr>
            <a:xfrm flipH="1">
              <a:off x="6493410" y="3733344"/>
              <a:ext cx="4184" cy="1315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2" name="TextBox 321"/>
            <p:cNvSpPr txBox="1"/>
            <p:nvPr/>
          </p:nvSpPr>
          <p:spPr>
            <a:xfrm>
              <a:off x="6074977" y="4206597"/>
              <a:ext cx="759800" cy="230832"/>
            </a:xfrm>
            <a:prstGeom prst="rect">
              <a:avLst/>
            </a:prstGeom>
            <a:noFill/>
          </p:spPr>
          <p:txBody>
            <a:bodyPr wrap="square" rtlCol="0">
              <a:spAutoFit/>
            </a:bodyPr>
            <a:lstStyle/>
            <a:p>
              <a:r>
                <a:rPr lang="en-US" sz="900" b="1" dirty="0"/>
                <a:t>Dopamine</a:t>
              </a:r>
            </a:p>
          </p:txBody>
        </p:sp>
        <p:cxnSp>
          <p:nvCxnSpPr>
            <p:cNvPr id="1045" name="Straight Arrow Connector 1044"/>
            <p:cNvCxnSpPr>
              <a:stCxn id="321" idx="2"/>
              <a:endCxn id="322" idx="0"/>
            </p:cNvCxnSpPr>
            <p:nvPr/>
          </p:nvCxnSpPr>
          <p:spPr>
            <a:xfrm flipH="1">
              <a:off x="6454877" y="4102106"/>
              <a:ext cx="57485" cy="1044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50" name="Straight Arrow Connector 1049"/>
            <p:cNvCxnSpPr>
              <a:endCxn id="295" idx="0"/>
            </p:cNvCxnSpPr>
            <p:nvPr/>
          </p:nvCxnSpPr>
          <p:spPr>
            <a:xfrm>
              <a:off x="6503041" y="4424573"/>
              <a:ext cx="36957" cy="965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3" name="TextBox 332"/>
            <p:cNvSpPr txBox="1"/>
            <p:nvPr/>
          </p:nvSpPr>
          <p:spPr>
            <a:xfrm>
              <a:off x="6837723" y="3820948"/>
              <a:ext cx="2237180" cy="323165"/>
            </a:xfrm>
            <a:prstGeom prst="rect">
              <a:avLst/>
            </a:prstGeom>
            <a:noFill/>
          </p:spPr>
          <p:txBody>
            <a:bodyPr wrap="square" rtlCol="0">
              <a:spAutoFit/>
            </a:bodyPr>
            <a:lstStyle/>
            <a:p>
              <a:r>
                <a:rPr lang="en-US" sz="750" dirty="0"/>
                <a:t>DDC is involved in the complex </a:t>
              </a:r>
              <a:r>
                <a:rPr lang="en-US" sz="750" dirty="0" smtClean="0"/>
                <a:t/>
              </a:r>
              <a:br>
                <a:rPr lang="en-US" sz="750" dirty="0" smtClean="0"/>
              </a:br>
              <a:r>
                <a:rPr lang="en-US" sz="750" dirty="0" smtClean="0"/>
                <a:t>neuroendocrine-immune </a:t>
              </a:r>
              <a:r>
                <a:rPr lang="en-US" sz="750" dirty="0"/>
                <a:t>regulatory network</a:t>
              </a:r>
            </a:p>
          </p:txBody>
        </p:sp>
        <p:sp>
          <p:nvSpPr>
            <p:cNvPr id="334" name="TextBox 333"/>
            <p:cNvSpPr txBox="1"/>
            <p:nvPr/>
          </p:nvSpPr>
          <p:spPr>
            <a:xfrm>
              <a:off x="7220099" y="4234583"/>
              <a:ext cx="587534" cy="369332"/>
            </a:xfrm>
            <a:prstGeom prst="rect">
              <a:avLst/>
            </a:prstGeom>
            <a:solidFill>
              <a:srgbClr val="92D050"/>
            </a:solidFill>
            <a:ln>
              <a:noFill/>
            </a:ln>
          </p:spPr>
          <p:txBody>
            <a:bodyPr wrap="square" rtlCol="0">
              <a:spAutoFit/>
            </a:bodyPr>
            <a:lstStyle/>
            <a:p>
              <a:pPr algn="ctr"/>
              <a:r>
                <a:rPr lang="en-US" sz="900" dirty="0" smtClean="0"/>
                <a:t>DRD</a:t>
              </a:r>
              <a:br>
                <a:rPr lang="en-US" sz="900" dirty="0" smtClean="0"/>
              </a:br>
              <a:r>
                <a:rPr lang="en-US" sz="900" dirty="0" smtClean="0"/>
                <a:t>2 </a:t>
              </a:r>
              <a:r>
                <a:rPr lang="en-US" sz="900" dirty="0"/>
                <a:t>&amp; 3</a:t>
              </a:r>
            </a:p>
          </p:txBody>
        </p:sp>
        <p:sp>
          <p:nvSpPr>
            <p:cNvPr id="335" name="TextBox 334"/>
            <p:cNvSpPr txBox="1"/>
            <p:nvPr/>
          </p:nvSpPr>
          <p:spPr>
            <a:xfrm>
              <a:off x="8089958" y="4243524"/>
              <a:ext cx="969437" cy="207749"/>
            </a:xfrm>
            <a:prstGeom prst="rect">
              <a:avLst/>
            </a:prstGeom>
            <a:noFill/>
          </p:spPr>
          <p:txBody>
            <a:bodyPr wrap="square" rtlCol="0">
              <a:spAutoFit/>
            </a:bodyPr>
            <a:lstStyle/>
            <a:p>
              <a:r>
                <a:rPr lang="en-US" sz="750" dirty="0"/>
                <a:t>Dopamine Receptor</a:t>
              </a:r>
            </a:p>
          </p:txBody>
        </p:sp>
        <p:cxnSp>
          <p:nvCxnSpPr>
            <p:cNvPr id="1053" name="Straight Arrow Connector 1052"/>
            <p:cNvCxnSpPr>
              <a:stCxn id="322" idx="3"/>
              <a:endCxn id="334" idx="1"/>
            </p:cNvCxnSpPr>
            <p:nvPr/>
          </p:nvCxnSpPr>
          <p:spPr>
            <a:xfrm>
              <a:off x="6834777" y="4322013"/>
              <a:ext cx="385322" cy="972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55" name="Straight Arrow Connector 1054"/>
            <p:cNvCxnSpPr>
              <a:stCxn id="334" idx="3"/>
              <a:endCxn id="335" idx="1"/>
            </p:cNvCxnSpPr>
            <p:nvPr/>
          </p:nvCxnSpPr>
          <p:spPr>
            <a:xfrm flipV="1">
              <a:off x="7807633" y="4347399"/>
              <a:ext cx="282325" cy="71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a:stCxn id="295" idx="2"/>
              <a:endCxn id="294" idx="0"/>
            </p:cNvCxnSpPr>
            <p:nvPr/>
          </p:nvCxnSpPr>
          <p:spPr>
            <a:xfrm flipH="1">
              <a:off x="6458190" y="4751945"/>
              <a:ext cx="81808" cy="3100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stCxn id="294" idx="2"/>
            </p:cNvCxnSpPr>
            <p:nvPr/>
          </p:nvCxnSpPr>
          <p:spPr>
            <a:xfrm>
              <a:off x="6458190" y="5292794"/>
              <a:ext cx="93695" cy="2110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1" name="TextBox 350"/>
            <p:cNvSpPr txBox="1"/>
            <p:nvPr/>
          </p:nvSpPr>
          <p:spPr>
            <a:xfrm>
              <a:off x="7530199" y="5599853"/>
              <a:ext cx="1128890" cy="438582"/>
            </a:xfrm>
            <a:prstGeom prst="rect">
              <a:avLst/>
            </a:prstGeom>
            <a:solidFill>
              <a:schemeClr val="bg1"/>
            </a:solidFill>
            <a:ln>
              <a:solidFill>
                <a:schemeClr val="accent1"/>
              </a:solidFill>
            </a:ln>
          </p:spPr>
          <p:txBody>
            <a:bodyPr wrap="square" rtlCol="0">
              <a:spAutoFit/>
            </a:bodyPr>
            <a:lstStyle/>
            <a:p>
              <a:r>
                <a:rPr lang="en-US" sz="750" dirty="0"/>
                <a:t>Activation &amp; differentiation of naïve T-cells </a:t>
              </a:r>
            </a:p>
          </p:txBody>
        </p:sp>
        <p:sp>
          <p:nvSpPr>
            <p:cNvPr id="352" name="TextBox 351"/>
            <p:cNvSpPr txBox="1"/>
            <p:nvPr/>
          </p:nvSpPr>
          <p:spPr>
            <a:xfrm>
              <a:off x="7072589" y="4611401"/>
              <a:ext cx="1028895" cy="230832"/>
            </a:xfrm>
            <a:prstGeom prst="rect">
              <a:avLst/>
            </a:prstGeom>
            <a:solidFill>
              <a:schemeClr val="accent4">
                <a:lumMod val="20000"/>
                <a:lumOff val="80000"/>
              </a:schemeClr>
            </a:solidFill>
            <a:ln>
              <a:solidFill>
                <a:schemeClr val="accent1"/>
              </a:solidFill>
            </a:ln>
          </p:spPr>
          <p:txBody>
            <a:bodyPr wrap="square" rtlCol="0">
              <a:spAutoFit/>
            </a:bodyPr>
            <a:lstStyle/>
            <a:p>
              <a:pPr algn="ctr"/>
              <a:r>
                <a:rPr lang="en-US" sz="900" dirty="0"/>
                <a:t>Activated T Cell</a:t>
              </a:r>
            </a:p>
          </p:txBody>
        </p:sp>
        <p:cxnSp>
          <p:nvCxnSpPr>
            <p:cNvPr id="149" name="Straight Arrow Connector 148"/>
            <p:cNvCxnSpPr>
              <a:stCxn id="334" idx="2"/>
              <a:endCxn id="352" idx="0"/>
            </p:cNvCxnSpPr>
            <p:nvPr/>
          </p:nvCxnSpPr>
          <p:spPr>
            <a:xfrm>
              <a:off x="7513866" y="4603915"/>
              <a:ext cx="73171" cy="74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8" name="TextBox 357"/>
            <p:cNvSpPr txBox="1"/>
            <p:nvPr/>
          </p:nvSpPr>
          <p:spPr>
            <a:xfrm>
              <a:off x="6986268" y="5210814"/>
              <a:ext cx="851999" cy="323165"/>
            </a:xfrm>
            <a:prstGeom prst="rect">
              <a:avLst/>
            </a:prstGeom>
            <a:solidFill>
              <a:schemeClr val="bg1"/>
            </a:solidFill>
            <a:ln>
              <a:solidFill>
                <a:schemeClr val="accent1"/>
              </a:solidFill>
            </a:ln>
          </p:spPr>
          <p:txBody>
            <a:bodyPr wrap="square" rtlCol="0">
              <a:spAutoFit/>
            </a:bodyPr>
            <a:lstStyle/>
            <a:p>
              <a:r>
                <a:rPr lang="en-US" sz="750" dirty="0"/>
                <a:t>IL-2/IL4 and </a:t>
              </a:r>
              <a:r>
                <a:rPr lang="en-US" sz="750" dirty="0" err="1"/>
                <a:t>IFNy</a:t>
              </a:r>
              <a:r>
                <a:rPr lang="en-US" sz="750" dirty="0"/>
                <a:t> inhibition</a:t>
              </a:r>
            </a:p>
          </p:txBody>
        </p:sp>
        <p:cxnSp>
          <p:nvCxnSpPr>
            <p:cNvPr id="175" name="Straight Arrow Connector 174"/>
            <p:cNvCxnSpPr>
              <a:endCxn id="358" idx="0"/>
            </p:cNvCxnSpPr>
            <p:nvPr/>
          </p:nvCxnSpPr>
          <p:spPr>
            <a:xfrm flipH="1">
              <a:off x="7412268" y="4957946"/>
              <a:ext cx="101598" cy="2528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a:off x="7751945" y="4847418"/>
              <a:ext cx="550757" cy="7457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58452" y="1025932"/>
              <a:ext cx="7558422" cy="300082"/>
            </a:xfrm>
            <a:prstGeom prst="rect">
              <a:avLst/>
            </a:prstGeom>
            <a:solidFill>
              <a:srgbClr val="336699"/>
            </a:solidFill>
            <a:ln>
              <a:noFill/>
            </a:ln>
          </p:spPr>
          <p:txBody>
            <a:bodyPr wrap="square" rtlCol="0">
              <a:spAutoFit/>
            </a:bodyPr>
            <a:lstStyle/>
            <a:p>
              <a:pPr algn="ctr"/>
              <a:r>
                <a:rPr lang="en-US" sz="1350" dirty="0">
                  <a:solidFill>
                    <a:schemeClr val="bg1"/>
                  </a:solidFill>
                </a:rPr>
                <a:t>Genetic Variants in the </a:t>
              </a:r>
              <a:r>
                <a:rPr lang="en-US" sz="1350">
                  <a:solidFill>
                    <a:schemeClr val="bg1"/>
                  </a:solidFill>
                </a:rPr>
                <a:t>Neurotransmitter Genes</a:t>
              </a:r>
              <a:endParaRPr lang="en-US" sz="1350" dirty="0">
                <a:solidFill>
                  <a:schemeClr val="bg1"/>
                </a:solidFill>
              </a:endParaRPr>
            </a:p>
          </p:txBody>
        </p:sp>
        <p:sp>
          <p:nvSpPr>
            <p:cNvPr id="126" name="TextBox 125"/>
            <p:cNvSpPr txBox="1"/>
            <p:nvPr/>
          </p:nvSpPr>
          <p:spPr>
            <a:xfrm>
              <a:off x="2647520" y="1739725"/>
              <a:ext cx="591829" cy="213585"/>
            </a:xfrm>
            <a:prstGeom prst="rect">
              <a:avLst/>
            </a:prstGeom>
            <a:noFill/>
          </p:spPr>
          <p:txBody>
            <a:bodyPr wrap="none" rtlCol="0">
              <a:spAutoFit/>
            </a:bodyPr>
            <a:lstStyle/>
            <a:p>
              <a:r>
                <a:rPr lang="en-US" sz="788" b="1" dirty="0">
                  <a:solidFill>
                    <a:srgbClr val="FF0000"/>
                  </a:solidFill>
                </a:rPr>
                <a:t>Ammonia</a:t>
              </a:r>
            </a:p>
          </p:txBody>
        </p:sp>
        <p:cxnSp>
          <p:nvCxnSpPr>
            <p:cNvPr id="3" name="Straight Arrow Connector 2"/>
            <p:cNvCxnSpPr>
              <a:stCxn id="154" idx="1"/>
              <a:endCxn id="126" idx="3"/>
            </p:cNvCxnSpPr>
            <p:nvPr/>
          </p:nvCxnSpPr>
          <p:spPr>
            <a:xfrm flipH="1">
              <a:off x="3239349" y="1627556"/>
              <a:ext cx="500967" cy="218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126" idx="1"/>
              <a:endCxn id="119" idx="0"/>
            </p:cNvCxnSpPr>
            <p:nvPr/>
          </p:nvCxnSpPr>
          <p:spPr>
            <a:xfrm flipH="1">
              <a:off x="2084726" y="1846518"/>
              <a:ext cx="562794" cy="3352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2293580" y="1936726"/>
              <a:ext cx="1002544" cy="184666"/>
            </a:xfrm>
            <a:prstGeom prst="rect">
              <a:avLst/>
            </a:prstGeom>
            <a:solidFill>
              <a:schemeClr val="bg1"/>
            </a:solidFill>
          </p:spPr>
          <p:txBody>
            <a:bodyPr wrap="square" rtlCol="0">
              <a:spAutoFit/>
            </a:bodyPr>
            <a:lstStyle/>
            <a:p>
              <a:pPr algn="r"/>
              <a:r>
                <a:rPr lang="en-US" sz="600" dirty="0"/>
                <a:t>Ammonia depletes BH4</a:t>
              </a:r>
            </a:p>
          </p:txBody>
        </p:sp>
        <p:sp>
          <p:nvSpPr>
            <p:cNvPr id="133" name="TextBox 132"/>
            <p:cNvSpPr txBox="1"/>
            <p:nvPr/>
          </p:nvSpPr>
          <p:spPr>
            <a:xfrm>
              <a:off x="4665212" y="1442750"/>
              <a:ext cx="966967" cy="276999"/>
            </a:xfrm>
            <a:prstGeom prst="rect">
              <a:avLst/>
            </a:prstGeom>
            <a:solidFill>
              <a:schemeClr val="bg1"/>
            </a:solidFill>
          </p:spPr>
          <p:txBody>
            <a:bodyPr wrap="square" rtlCol="0">
              <a:spAutoFit/>
            </a:bodyPr>
            <a:lstStyle/>
            <a:p>
              <a:r>
                <a:rPr lang="en-US" sz="600" dirty="0"/>
                <a:t>SNPs may increase Glutamate</a:t>
              </a:r>
            </a:p>
          </p:txBody>
        </p:sp>
        <p:cxnSp>
          <p:nvCxnSpPr>
            <p:cNvPr id="24" name="Straight Arrow Connector 23"/>
            <p:cNvCxnSpPr>
              <a:stCxn id="315" idx="1"/>
              <a:endCxn id="137" idx="0"/>
            </p:cNvCxnSpPr>
            <p:nvPr/>
          </p:nvCxnSpPr>
          <p:spPr>
            <a:xfrm flipH="1" flipV="1">
              <a:off x="837897" y="1616915"/>
              <a:ext cx="399058" cy="52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5045661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38105" y="1460946"/>
            <a:ext cx="7273047" cy="444067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4000"/>
              </a:lnSpc>
              <a:buFont typeface="Arial" panose="020B0604020202020204" pitchFamily="34" charset="0"/>
              <a:buNone/>
            </a:pPr>
            <a:endParaRPr lang="en-US" sz="2400" dirty="0">
              <a:solidFill>
                <a:srgbClr val="333333"/>
              </a:solidFill>
              <a:latin typeface="Calibri" panose="020F0502020204030204" pitchFamily="34" charset="0"/>
            </a:endParaRPr>
          </a:p>
          <a:p>
            <a:pPr marL="574675">
              <a:lnSpc>
                <a:spcPct val="114000"/>
              </a:lnSpc>
              <a:buBlip>
                <a:blip r:embed="rId2"/>
              </a:buBlip>
            </a:pPr>
            <a:r>
              <a:rPr lang="en-US" sz="2400" dirty="0">
                <a:solidFill>
                  <a:srgbClr val="333333"/>
                </a:solidFill>
                <a:latin typeface="Calibri" panose="020F0502020204030204" pitchFamily="34" charset="0"/>
              </a:rPr>
              <a:t>In Phase III, we expanded our look into Fenton Reaction and </a:t>
            </a:r>
            <a:r>
              <a:rPr lang="en-US" sz="2400" dirty="0" smtClean="0">
                <a:solidFill>
                  <a:srgbClr val="333333"/>
                </a:solidFill>
                <a:latin typeface="Calibri" panose="020F0502020204030204" pitchFamily="34" charset="0"/>
              </a:rPr>
              <a:t>hydroxyl </a:t>
            </a:r>
            <a:r>
              <a:rPr lang="en-US" sz="2400" dirty="0">
                <a:solidFill>
                  <a:srgbClr val="333333"/>
                </a:solidFill>
                <a:latin typeface="Calibri" panose="020F0502020204030204" pitchFamily="34" charset="0"/>
              </a:rPr>
              <a:t>r</a:t>
            </a:r>
            <a:r>
              <a:rPr lang="en-US" sz="2400" dirty="0" smtClean="0">
                <a:solidFill>
                  <a:srgbClr val="333333"/>
                </a:solidFill>
                <a:latin typeface="Calibri" panose="020F0502020204030204" pitchFamily="34" charset="0"/>
              </a:rPr>
              <a:t>adicals</a:t>
            </a:r>
            <a:r>
              <a:rPr lang="en-US" sz="2400" dirty="0">
                <a:solidFill>
                  <a:srgbClr val="333333"/>
                </a:solidFill>
                <a:latin typeface="Calibri" panose="020F0502020204030204" pitchFamily="34" charset="0"/>
              </a:rPr>
              <a:t>.</a:t>
            </a:r>
          </a:p>
          <a:p>
            <a:pPr marL="574675">
              <a:lnSpc>
                <a:spcPct val="114000"/>
              </a:lnSpc>
              <a:buBlip>
                <a:blip r:embed="rId2"/>
              </a:buBlip>
            </a:pPr>
            <a:r>
              <a:rPr lang="en-US" sz="2400" dirty="0">
                <a:solidFill>
                  <a:srgbClr val="333333"/>
                </a:solidFill>
                <a:latin typeface="Calibri" panose="020F0502020204030204" pitchFamily="34" charset="0"/>
              </a:rPr>
              <a:t>In addition to HFE genes, the SLC40A1 genes cause </a:t>
            </a:r>
            <a:r>
              <a:rPr lang="en-US" sz="2400" dirty="0" smtClean="0">
                <a:solidFill>
                  <a:srgbClr val="333333"/>
                </a:solidFill>
                <a:latin typeface="Calibri" panose="020F0502020204030204" pitchFamily="34" charset="0"/>
              </a:rPr>
              <a:t>iron </a:t>
            </a:r>
            <a:r>
              <a:rPr lang="en-US" sz="2400" dirty="0">
                <a:solidFill>
                  <a:srgbClr val="333333"/>
                </a:solidFill>
                <a:latin typeface="Calibri" panose="020F0502020204030204" pitchFamily="34" charset="0"/>
              </a:rPr>
              <a:t>to stay stuck in the cell.</a:t>
            </a:r>
          </a:p>
          <a:p>
            <a:pPr marL="574675">
              <a:lnSpc>
                <a:spcPct val="114000"/>
              </a:lnSpc>
              <a:buBlip>
                <a:blip r:embed="rId2"/>
              </a:buBlip>
            </a:pPr>
            <a:r>
              <a:rPr lang="en-US" sz="2400" dirty="0">
                <a:solidFill>
                  <a:srgbClr val="333333"/>
                </a:solidFill>
                <a:latin typeface="Calibri" panose="020F0502020204030204" pitchFamily="34" charset="0"/>
              </a:rPr>
              <a:t>There is a process in every cell called Keap1 and Nrf2 that fights the inflammation.</a:t>
            </a:r>
          </a:p>
          <a:p>
            <a:pPr marL="574675">
              <a:lnSpc>
                <a:spcPct val="114000"/>
              </a:lnSpc>
              <a:buBlip>
                <a:blip r:embed="rId2"/>
              </a:buBlip>
            </a:pPr>
            <a:r>
              <a:rPr lang="en-US" sz="2400" dirty="0">
                <a:solidFill>
                  <a:srgbClr val="333333"/>
                </a:solidFill>
                <a:latin typeface="Calibri" panose="020F0502020204030204" pitchFamily="34" charset="0"/>
              </a:rPr>
              <a:t>In those with chronic Lyme, we found a higher percentage of Keap1 and Nrf2 variants.</a:t>
            </a:r>
          </a:p>
          <a:p>
            <a:pPr marL="0" indent="0">
              <a:buFont typeface="Arial" panose="020B0604020202020204" pitchFamily="34" charset="0"/>
              <a:buNone/>
            </a:pPr>
            <a:endParaRPr lang="en-US" sz="2200" dirty="0"/>
          </a:p>
        </p:txBody>
      </p:sp>
      <p:sp>
        <p:nvSpPr>
          <p:cNvPr id="8" name="Title 1"/>
          <p:cNvSpPr txBox="1">
            <a:spLocks/>
          </p:cNvSpPr>
          <p:nvPr/>
        </p:nvSpPr>
        <p:spPr>
          <a:xfrm>
            <a:off x="962026" y="851346"/>
            <a:ext cx="6172200" cy="1219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tx2">
                    <a:lumMod val="60000"/>
                    <a:lumOff val="40000"/>
                  </a:schemeClr>
                </a:solidFill>
                <a:latin typeface="AvenirNext LT Pro Medium" pitchFamily="34" charset="0"/>
              </a:rPr>
              <a:t>Phase III</a:t>
            </a:r>
          </a:p>
        </p:txBody>
      </p:sp>
    </p:spTree>
    <p:extLst>
      <p:ext uri="{BB962C8B-B14F-4D97-AF65-F5344CB8AC3E}">
        <p14:creationId xmlns:p14="http://schemas.microsoft.com/office/powerpoint/2010/main" val="59383037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 y="245137"/>
            <a:ext cx="8229600" cy="1143000"/>
          </a:xfrm>
        </p:spPr>
        <p:txBody>
          <a:bodyPr/>
          <a:lstStyle/>
          <a:p>
            <a:pPr algn="l"/>
            <a:r>
              <a:rPr lang="en-US" dirty="0">
                <a:solidFill>
                  <a:schemeClr val="tx2">
                    <a:lumMod val="60000"/>
                    <a:lumOff val="40000"/>
                  </a:schemeClr>
                </a:solidFill>
              </a:rPr>
              <a:t>Nrf2</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5769" y="1097906"/>
            <a:ext cx="6163900" cy="5457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174636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0" y="6178926"/>
            <a:ext cx="9067800" cy="365125"/>
          </a:xfrm>
        </p:spPr>
        <p:txBody>
          <a:bodyPr/>
          <a:lstStyle/>
          <a:p>
            <a:r>
              <a:rPr lang="en-US" dirty="0"/>
              <a:t>http://www.nature.com/nrd/journal/v12/n12/fig_tab/nrd4002_F2.html</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4718" y="1104295"/>
            <a:ext cx="6522493" cy="5171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533400" y="159241"/>
            <a:ext cx="8229600" cy="1143000"/>
          </a:xfrm>
        </p:spPr>
        <p:txBody>
          <a:bodyPr/>
          <a:lstStyle/>
          <a:p>
            <a:pPr algn="l"/>
            <a:r>
              <a:rPr lang="en-US" dirty="0">
                <a:solidFill>
                  <a:schemeClr val="tx2">
                    <a:lumMod val="60000"/>
                    <a:lumOff val="40000"/>
                  </a:schemeClr>
                </a:solidFill>
              </a:rPr>
              <a:t>Nrf2</a:t>
            </a:r>
          </a:p>
        </p:txBody>
      </p:sp>
    </p:spTree>
    <p:extLst>
      <p:ext uri="{BB962C8B-B14F-4D97-AF65-F5344CB8AC3E}">
        <p14:creationId xmlns:p14="http://schemas.microsoft.com/office/powerpoint/2010/main" val="1448598877"/>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51753" y="1872573"/>
            <a:ext cx="7273047" cy="444067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74675">
              <a:lnSpc>
                <a:spcPct val="114000"/>
              </a:lnSpc>
              <a:buBlip>
                <a:blip r:embed="rId2"/>
              </a:buBlip>
            </a:pPr>
            <a:r>
              <a:rPr lang="en-US" sz="2400" dirty="0" smtClean="0">
                <a:solidFill>
                  <a:srgbClr val="333333"/>
                </a:solidFill>
                <a:latin typeface="Calibri" panose="020F0502020204030204" pitchFamily="34" charset="0"/>
              </a:rPr>
              <a:t>We </a:t>
            </a:r>
            <a:r>
              <a:rPr lang="en-US" sz="2400" dirty="0">
                <a:solidFill>
                  <a:srgbClr val="333333"/>
                </a:solidFill>
                <a:latin typeface="Calibri" panose="020F0502020204030204" pitchFamily="34" charset="0"/>
              </a:rPr>
              <a:t>are seeing that the “sickest of the sick” have Keap1 and </a:t>
            </a:r>
            <a:r>
              <a:rPr lang="en-US" sz="2400" dirty="0" smtClean="0">
                <a:solidFill>
                  <a:srgbClr val="333333"/>
                </a:solidFill>
                <a:latin typeface="Calibri" panose="020F0502020204030204" pitchFamily="34" charset="0"/>
              </a:rPr>
              <a:t>Nrf2 </a:t>
            </a:r>
            <a:r>
              <a:rPr lang="en-US" sz="2400" dirty="0">
                <a:solidFill>
                  <a:srgbClr val="333333"/>
                </a:solidFill>
                <a:latin typeface="Calibri" panose="020F0502020204030204" pitchFamily="34" charset="0"/>
              </a:rPr>
              <a:t>variants.</a:t>
            </a:r>
          </a:p>
          <a:p>
            <a:pPr marL="574675">
              <a:lnSpc>
                <a:spcPct val="114000"/>
              </a:lnSpc>
              <a:buBlip>
                <a:blip r:embed="rId2"/>
              </a:buBlip>
            </a:pPr>
            <a:r>
              <a:rPr lang="en-US" sz="2400" dirty="0">
                <a:solidFill>
                  <a:srgbClr val="333333"/>
                </a:solidFill>
                <a:latin typeface="Calibri" panose="020F0502020204030204" pitchFamily="34" charset="0"/>
              </a:rPr>
              <a:t>When combined with the Fenton reaction and SLC40A1 variants, it makes the perfect storm. </a:t>
            </a:r>
          </a:p>
          <a:p>
            <a:pPr marL="574675">
              <a:lnSpc>
                <a:spcPct val="114000"/>
              </a:lnSpc>
              <a:buBlip>
                <a:blip r:embed="rId2"/>
              </a:buBlip>
            </a:pPr>
            <a:r>
              <a:rPr lang="en-US" sz="2400" dirty="0" smtClean="0">
                <a:solidFill>
                  <a:srgbClr val="333333"/>
                </a:solidFill>
                <a:latin typeface="Calibri" panose="020F0502020204030204" pitchFamily="34" charset="0"/>
              </a:rPr>
              <a:t>Sulforaphane </a:t>
            </a:r>
            <a:r>
              <a:rPr lang="en-US" sz="2400" dirty="0">
                <a:solidFill>
                  <a:srgbClr val="333333"/>
                </a:solidFill>
                <a:latin typeface="Calibri" panose="020F0502020204030204" pitchFamily="34" charset="0"/>
              </a:rPr>
              <a:t>from </a:t>
            </a:r>
            <a:r>
              <a:rPr lang="en-US" sz="2400" dirty="0" smtClean="0">
                <a:solidFill>
                  <a:srgbClr val="333333"/>
                </a:solidFill>
                <a:latin typeface="Calibri" panose="020F0502020204030204" pitchFamily="34" charset="0"/>
              </a:rPr>
              <a:t>broccoli </a:t>
            </a:r>
            <a:r>
              <a:rPr lang="en-US" sz="2400" dirty="0">
                <a:solidFill>
                  <a:srgbClr val="333333"/>
                </a:solidFill>
                <a:latin typeface="Calibri" panose="020F0502020204030204" pitchFamily="34" charset="0"/>
              </a:rPr>
              <a:t>seed supports Nrf2, as well as Milk Thistle, Bacopa and a few other herbs.</a:t>
            </a:r>
          </a:p>
          <a:p>
            <a:pPr marL="574675">
              <a:lnSpc>
                <a:spcPct val="114000"/>
              </a:lnSpc>
              <a:buBlip>
                <a:blip r:embed="rId2"/>
              </a:buBlip>
            </a:pPr>
            <a:r>
              <a:rPr lang="en-US" sz="2400" dirty="0">
                <a:solidFill>
                  <a:srgbClr val="333333"/>
                </a:solidFill>
                <a:latin typeface="Calibri" panose="020F0502020204030204" pitchFamily="34" charset="0"/>
              </a:rPr>
              <a:t>Supporting Nrf2 and Keap1 in those with variants may provide excellent nutritional </a:t>
            </a:r>
            <a:r>
              <a:rPr lang="en-US" sz="2400" dirty="0" smtClean="0">
                <a:solidFill>
                  <a:srgbClr val="333333"/>
                </a:solidFill>
                <a:latin typeface="Calibri" panose="020F0502020204030204" pitchFamily="34" charset="0"/>
              </a:rPr>
              <a:t>help.</a:t>
            </a:r>
            <a:endParaRPr lang="en-US" sz="2400" dirty="0">
              <a:solidFill>
                <a:srgbClr val="333333"/>
              </a:solidFill>
              <a:latin typeface="Calibri" panose="020F0502020204030204" pitchFamily="34" charset="0"/>
            </a:endParaRPr>
          </a:p>
          <a:p>
            <a:pPr marL="231775" indent="0">
              <a:lnSpc>
                <a:spcPct val="114000"/>
              </a:lnSpc>
              <a:buNone/>
            </a:pPr>
            <a:endParaRPr lang="en-US" sz="2200" dirty="0">
              <a:solidFill>
                <a:srgbClr val="333333"/>
              </a:solidFill>
              <a:latin typeface="Calibri" panose="020F0502020204030204" pitchFamily="34" charset="0"/>
            </a:endParaRPr>
          </a:p>
          <a:p>
            <a:pPr marL="0" indent="0">
              <a:buFont typeface="Arial" panose="020B0604020202020204" pitchFamily="34" charset="0"/>
              <a:buNone/>
            </a:pPr>
            <a:endParaRPr lang="en-US" sz="2200" dirty="0"/>
          </a:p>
        </p:txBody>
      </p:sp>
      <p:sp>
        <p:nvSpPr>
          <p:cNvPr id="8" name="Title 1"/>
          <p:cNvSpPr txBox="1">
            <a:spLocks/>
          </p:cNvSpPr>
          <p:nvPr/>
        </p:nvSpPr>
        <p:spPr>
          <a:xfrm>
            <a:off x="962026" y="851346"/>
            <a:ext cx="6172200" cy="1219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a:solidFill>
                  <a:schemeClr val="tx2">
                    <a:lumMod val="60000"/>
                    <a:lumOff val="40000"/>
                  </a:schemeClr>
                </a:solidFill>
                <a:latin typeface="AvenirNext LT Pro Medium" pitchFamily="34" charset="0"/>
              </a:rPr>
              <a:t>Nrf2 and Keap1 Variants</a:t>
            </a:r>
          </a:p>
        </p:txBody>
      </p:sp>
    </p:spTree>
    <p:extLst>
      <p:ext uri="{BB962C8B-B14F-4D97-AF65-F5344CB8AC3E}">
        <p14:creationId xmlns:p14="http://schemas.microsoft.com/office/powerpoint/2010/main" val="681332811"/>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51753" y="1872573"/>
            <a:ext cx="7273047" cy="444067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4000"/>
              </a:lnSpc>
              <a:buFont typeface="Arial" panose="020B0604020202020204" pitchFamily="34" charset="0"/>
              <a:buNone/>
            </a:pPr>
            <a:endParaRPr lang="en-US" sz="2200" dirty="0">
              <a:solidFill>
                <a:srgbClr val="333333"/>
              </a:solidFill>
              <a:latin typeface="Calibri" panose="020F0502020204030204" pitchFamily="34" charset="0"/>
            </a:endParaRPr>
          </a:p>
          <a:p>
            <a:pPr marL="574675">
              <a:lnSpc>
                <a:spcPct val="114000"/>
              </a:lnSpc>
              <a:buBlip>
                <a:blip r:embed="rId2"/>
              </a:buBlip>
            </a:pPr>
            <a:r>
              <a:rPr lang="en-US" sz="2200" dirty="0">
                <a:solidFill>
                  <a:srgbClr val="333333"/>
                </a:solidFill>
                <a:latin typeface="Calibri" panose="020F0502020204030204" pitchFamily="34" charset="0"/>
              </a:rPr>
              <a:t>Simple </a:t>
            </a:r>
            <a:r>
              <a:rPr lang="en-US" sz="2200" dirty="0" smtClean="0">
                <a:solidFill>
                  <a:srgbClr val="333333"/>
                </a:solidFill>
                <a:latin typeface="Calibri" panose="020F0502020204030204" pitchFamily="34" charset="0"/>
              </a:rPr>
              <a:t>hydrogen </a:t>
            </a:r>
            <a:r>
              <a:rPr lang="en-US" sz="2200" dirty="0">
                <a:solidFill>
                  <a:srgbClr val="333333"/>
                </a:solidFill>
                <a:latin typeface="Calibri" panose="020F0502020204030204" pitchFamily="34" charset="0"/>
              </a:rPr>
              <a:t>H2, will turn </a:t>
            </a:r>
            <a:r>
              <a:rPr lang="en-US" sz="2200" dirty="0" smtClean="0">
                <a:solidFill>
                  <a:srgbClr val="333333"/>
                </a:solidFill>
                <a:latin typeface="Calibri" panose="020F0502020204030204" pitchFamily="34" charset="0"/>
              </a:rPr>
              <a:t>hydroxyl </a:t>
            </a:r>
            <a:r>
              <a:rPr lang="en-US" sz="2200" dirty="0">
                <a:solidFill>
                  <a:srgbClr val="333333"/>
                </a:solidFill>
                <a:latin typeface="Calibri" panose="020F0502020204030204" pitchFamily="34" charset="0"/>
              </a:rPr>
              <a:t>r</a:t>
            </a:r>
            <a:r>
              <a:rPr lang="en-US" sz="2200" dirty="0" smtClean="0">
                <a:solidFill>
                  <a:srgbClr val="333333"/>
                </a:solidFill>
                <a:latin typeface="Calibri" panose="020F0502020204030204" pitchFamily="34" charset="0"/>
              </a:rPr>
              <a:t>adicals </a:t>
            </a:r>
            <a:r>
              <a:rPr lang="en-US" sz="2200" dirty="0">
                <a:solidFill>
                  <a:srgbClr val="333333"/>
                </a:solidFill>
                <a:latin typeface="Calibri" panose="020F0502020204030204" pitchFamily="34" charset="0"/>
              </a:rPr>
              <a:t>into </a:t>
            </a:r>
            <a:r>
              <a:rPr lang="en-US" sz="2200" dirty="0" smtClean="0">
                <a:solidFill>
                  <a:srgbClr val="333333"/>
                </a:solidFill>
                <a:latin typeface="Calibri" panose="020F0502020204030204" pitchFamily="34" charset="0"/>
              </a:rPr>
              <a:t>H20.</a:t>
            </a:r>
            <a:endParaRPr lang="en-US" sz="2200" dirty="0">
              <a:solidFill>
                <a:srgbClr val="333333"/>
              </a:solidFill>
              <a:latin typeface="Calibri" panose="020F0502020204030204" pitchFamily="34" charset="0"/>
            </a:endParaRPr>
          </a:p>
          <a:p>
            <a:pPr marL="574675">
              <a:lnSpc>
                <a:spcPct val="114000"/>
              </a:lnSpc>
              <a:buBlip>
                <a:blip r:embed="rId2"/>
              </a:buBlip>
            </a:pPr>
            <a:r>
              <a:rPr lang="en-US" sz="2200" dirty="0">
                <a:solidFill>
                  <a:srgbClr val="333333"/>
                </a:solidFill>
                <a:latin typeface="Calibri" panose="020F0502020204030204" pitchFamily="34" charset="0"/>
              </a:rPr>
              <a:t>Adding hydrogen to the body through </a:t>
            </a:r>
            <a:r>
              <a:rPr lang="en-US" sz="2200" dirty="0" smtClean="0">
                <a:solidFill>
                  <a:srgbClr val="333333"/>
                </a:solidFill>
                <a:latin typeface="Calibri" panose="020F0502020204030204" pitchFamily="34" charset="0"/>
              </a:rPr>
              <a:t>ingestion </a:t>
            </a:r>
            <a:r>
              <a:rPr lang="en-US" sz="2200" dirty="0">
                <a:solidFill>
                  <a:srgbClr val="333333"/>
                </a:solidFill>
                <a:latin typeface="Calibri" panose="020F0502020204030204" pitchFamily="34" charset="0"/>
              </a:rPr>
              <a:t>on inhalation may be </a:t>
            </a:r>
            <a:r>
              <a:rPr lang="en-US" sz="2200" dirty="0" smtClean="0">
                <a:solidFill>
                  <a:srgbClr val="333333"/>
                </a:solidFill>
                <a:latin typeface="Calibri" panose="020F0502020204030204" pitchFamily="34" charset="0"/>
              </a:rPr>
              <a:t>helpful </a:t>
            </a:r>
            <a:r>
              <a:rPr lang="en-US" sz="2200" dirty="0">
                <a:solidFill>
                  <a:srgbClr val="333333"/>
                </a:solidFill>
                <a:latin typeface="Calibri" panose="020F0502020204030204" pitchFamily="34" charset="0"/>
              </a:rPr>
              <a:t>to neutralize the radicals.</a:t>
            </a:r>
          </a:p>
          <a:p>
            <a:pPr marL="574675">
              <a:lnSpc>
                <a:spcPct val="114000"/>
              </a:lnSpc>
              <a:buBlip>
                <a:blip r:embed="rId2"/>
              </a:buBlip>
            </a:pPr>
            <a:r>
              <a:rPr lang="en-US" sz="2200" dirty="0">
                <a:solidFill>
                  <a:srgbClr val="333333"/>
                </a:solidFill>
                <a:latin typeface="Calibri" panose="020F0502020204030204" pitchFamily="34" charset="0"/>
                <a:hlinkClick r:id="rId3"/>
              </a:rPr>
              <a:t>www.hightechhealth.com</a:t>
            </a:r>
            <a:r>
              <a:rPr lang="en-US" sz="2200" dirty="0">
                <a:solidFill>
                  <a:srgbClr val="333333"/>
                </a:solidFill>
                <a:latin typeface="Calibri" panose="020F0502020204030204" pitchFamily="34" charset="0"/>
              </a:rPr>
              <a:t> has a breathable hydrogen unit.</a:t>
            </a:r>
          </a:p>
          <a:p>
            <a:pPr marL="574675">
              <a:lnSpc>
                <a:spcPct val="114000"/>
              </a:lnSpc>
              <a:buBlip>
                <a:blip r:embed="rId2"/>
              </a:buBlip>
            </a:pPr>
            <a:r>
              <a:rPr lang="en-US" sz="2200" dirty="0">
                <a:solidFill>
                  <a:srgbClr val="333333"/>
                </a:solidFill>
                <a:latin typeface="Calibri" panose="020F0502020204030204" pitchFamily="34" charset="0"/>
              </a:rPr>
              <a:t>Coming soon, hydrogen tablet from </a:t>
            </a:r>
            <a:r>
              <a:rPr lang="en-US" sz="2200" dirty="0" smtClean="0">
                <a:solidFill>
                  <a:srgbClr val="333333"/>
                </a:solidFill>
                <a:latin typeface="Calibri" panose="020F0502020204030204" pitchFamily="34" charset="0"/>
              </a:rPr>
              <a:t>PHP.</a:t>
            </a:r>
            <a:endParaRPr lang="en-US" sz="2200" dirty="0">
              <a:solidFill>
                <a:srgbClr val="333333"/>
              </a:solidFill>
              <a:latin typeface="Calibri" panose="020F0502020204030204" pitchFamily="34" charset="0"/>
            </a:endParaRPr>
          </a:p>
          <a:p>
            <a:pPr marL="231775" indent="0">
              <a:lnSpc>
                <a:spcPct val="114000"/>
              </a:lnSpc>
              <a:buNone/>
            </a:pPr>
            <a:endParaRPr lang="en-US" sz="2200" dirty="0">
              <a:solidFill>
                <a:srgbClr val="333333"/>
              </a:solidFill>
              <a:latin typeface="Calibri" panose="020F0502020204030204" pitchFamily="34" charset="0"/>
            </a:endParaRPr>
          </a:p>
          <a:p>
            <a:pPr marL="0" indent="0">
              <a:buFont typeface="Arial" panose="020B0604020202020204" pitchFamily="34" charset="0"/>
              <a:buNone/>
            </a:pPr>
            <a:endParaRPr lang="en-US" sz="2200" dirty="0"/>
          </a:p>
        </p:txBody>
      </p:sp>
      <p:sp>
        <p:nvSpPr>
          <p:cNvPr id="8" name="Title 1"/>
          <p:cNvSpPr txBox="1">
            <a:spLocks/>
          </p:cNvSpPr>
          <p:nvPr/>
        </p:nvSpPr>
        <p:spPr>
          <a:xfrm>
            <a:off x="962026" y="851346"/>
            <a:ext cx="6172200" cy="1219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a:solidFill>
                  <a:schemeClr val="tx2">
                    <a:lumMod val="60000"/>
                    <a:lumOff val="40000"/>
                  </a:schemeClr>
                </a:solidFill>
                <a:latin typeface="AvenirNext LT Pro Medium" pitchFamily="34" charset="0"/>
              </a:rPr>
              <a:t>Hydrogen &amp; </a:t>
            </a:r>
            <a:r>
              <a:rPr lang="en-US" sz="4000" dirty="0" smtClean="0">
                <a:solidFill>
                  <a:schemeClr val="tx2">
                    <a:lumMod val="60000"/>
                    <a:lumOff val="40000"/>
                  </a:schemeClr>
                </a:solidFill>
                <a:latin typeface="AvenirNext LT Pro Medium" pitchFamily="34" charset="0"/>
              </a:rPr>
              <a:t/>
            </a:r>
            <a:br>
              <a:rPr lang="en-US" sz="4000" dirty="0" smtClean="0">
                <a:solidFill>
                  <a:schemeClr val="tx2">
                    <a:lumMod val="60000"/>
                    <a:lumOff val="40000"/>
                  </a:schemeClr>
                </a:solidFill>
                <a:latin typeface="AvenirNext LT Pro Medium" pitchFamily="34" charset="0"/>
              </a:rPr>
            </a:br>
            <a:r>
              <a:rPr lang="en-US" sz="4000" dirty="0" smtClean="0">
                <a:solidFill>
                  <a:schemeClr val="tx2">
                    <a:lumMod val="60000"/>
                    <a:lumOff val="40000"/>
                  </a:schemeClr>
                </a:solidFill>
                <a:latin typeface="AvenirNext LT Pro Medium" pitchFamily="34" charset="0"/>
              </a:rPr>
              <a:t>Hydroxyl </a:t>
            </a:r>
            <a:r>
              <a:rPr lang="en-US" sz="4000" dirty="0">
                <a:solidFill>
                  <a:schemeClr val="tx2">
                    <a:lumMod val="60000"/>
                    <a:lumOff val="40000"/>
                  </a:schemeClr>
                </a:solidFill>
                <a:latin typeface="AvenirNext LT Pro Medium" pitchFamily="34" charset="0"/>
              </a:rPr>
              <a:t>Radicals</a:t>
            </a:r>
          </a:p>
        </p:txBody>
      </p:sp>
    </p:spTree>
    <p:extLst>
      <p:ext uri="{BB962C8B-B14F-4D97-AF65-F5344CB8AC3E}">
        <p14:creationId xmlns:p14="http://schemas.microsoft.com/office/powerpoint/2010/main" val="2540032352"/>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72955"/>
            <a:ext cx="8534400" cy="6127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0407860"/>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603" y="272956"/>
            <a:ext cx="8551329" cy="6277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962329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0" y="2296232"/>
            <a:ext cx="4191000" cy="3611563"/>
          </a:xfrm>
        </p:spPr>
        <p:txBody>
          <a:bodyPr>
            <a:normAutofit fontScale="92500" lnSpcReduction="20000"/>
          </a:bodyPr>
          <a:lstStyle/>
          <a:p>
            <a:pPr marL="0" indent="0">
              <a:lnSpc>
                <a:spcPct val="114000"/>
              </a:lnSpc>
              <a:buNone/>
            </a:pPr>
            <a:r>
              <a:rPr lang="en-US" sz="2400" dirty="0">
                <a:solidFill>
                  <a:srgbClr val="333333"/>
                </a:solidFill>
                <a:latin typeface="Calibri" panose="020F0502020204030204" pitchFamily="34" charset="0"/>
              </a:rPr>
              <a:t>By supplying </a:t>
            </a:r>
            <a:r>
              <a:rPr lang="en-US" sz="2400" b="1" dirty="0">
                <a:solidFill>
                  <a:srgbClr val="333333"/>
                </a:solidFill>
                <a:latin typeface="Calibri" panose="020F0502020204030204" pitchFamily="34" charset="0"/>
              </a:rPr>
              <a:t>good nutrition </a:t>
            </a:r>
            <a:r>
              <a:rPr lang="en-US" sz="2400" dirty="0">
                <a:solidFill>
                  <a:srgbClr val="333333"/>
                </a:solidFill>
                <a:latin typeface="Calibri" panose="020F0502020204030204" pitchFamily="34" charset="0"/>
              </a:rPr>
              <a:t>and </a:t>
            </a:r>
            <a:r>
              <a:rPr lang="en-US" sz="2400" b="1" dirty="0">
                <a:solidFill>
                  <a:srgbClr val="333333"/>
                </a:solidFill>
                <a:latin typeface="Calibri" panose="020F0502020204030204" pitchFamily="34" charset="0"/>
              </a:rPr>
              <a:t>targeted supplementation </a:t>
            </a:r>
            <a:r>
              <a:rPr lang="en-US" sz="2400" dirty="0">
                <a:solidFill>
                  <a:srgbClr val="333333"/>
                </a:solidFill>
                <a:latin typeface="Calibri" panose="020F0502020204030204" pitchFamily="34" charset="0"/>
              </a:rPr>
              <a:t>to compensate for genetic variants, we can…</a:t>
            </a:r>
          </a:p>
          <a:p>
            <a:pPr marL="574675">
              <a:lnSpc>
                <a:spcPct val="114000"/>
              </a:lnSpc>
              <a:buBlip>
                <a:blip r:embed="rId2"/>
              </a:buBlip>
            </a:pPr>
            <a:r>
              <a:rPr lang="en-US" sz="2400" dirty="0">
                <a:solidFill>
                  <a:srgbClr val="333333"/>
                </a:solidFill>
                <a:latin typeface="Calibri" panose="020F0502020204030204" pitchFamily="34" charset="0"/>
              </a:rPr>
              <a:t>Decrease oxidative stress,</a:t>
            </a:r>
          </a:p>
          <a:p>
            <a:pPr marL="574675">
              <a:lnSpc>
                <a:spcPct val="114000"/>
              </a:lnSpc>
              <a:buBlip>
                <a:blip r:embed="rId2"/>
              </a:buBlip>
            </a:pPr>
            <a:r>
              <a:rPr lang="en-US" sz="2400" dirty="0">
                <a:solidFill>
                  <a:srgbClr val="333333"/>
                </a:solidFill>
                <a:latin typeface="Calibri" panose="020F0502020204030204" pitchFamily="34" charset="0"/>
              </a:rPr>
              <a:t>Increase antioxidants, </a:t>
            </a:r>
          </a:p>
          <a:p>
            <a:pPr marL="574675">
              <a:lnSpc>
                <a:spcPct val="114000"/>
              </a:lnSpc>
              <a:buBlip>
                <a:blip r:embed="rId2"/>
              </a:buBlip>
            </a:pPr>
            <a:r>
              <a:rPr lang="en-US" sz="2400" dirty="0">
                <a:solidFill>
                  <a:srgbClr val="333333"/>
                </a:solidFill>
                <a:latin typeface="Calibri" panose="020F0502020204030204" pitchFamily="34" charset="0"/>
              </a:rPr>
              <a:t>Support detoxification, and</a:t>
            </a:r>
          </a:p>
          <a:p>
            <a:pPr marL="574675">
              <a:lnSpc>
                <a:spcPct val="114000"/>
              </a:lnSpc>
              <a:buBlip>
                <a:blip r:embed="rId2"/>
              </a:buBlip>
            </a:pPr>
            <a:r>
              <a:rPr lang="en-US" sz="2400" dirty="0">
                <a:solidFill>
                  <a:srgbClr val="333333"/>
                </a:solidFill>
                <a:latin typeface="Calibri" panose="020F0502020204030204" pitchFamily="34" charset="0"/>
              </a:rPr>
              <a:t>Support the healthy rebuilding of the cells and organs. </a:t>
            </a:r>
          </a:p>
          <a:p>
            <a:pPr marL="0" indent="0">
              <a:lnSpc>
                <a:spcPct val="114000"/>
              </a:lnSpc>
              <a:buNone/>
            </a:pPr>
            <a:endParaRPr lang="en-US" sz="2200" dirty="0">
              <a:latin typeface="AvenirNext LT Pro Regular" pitchFamily="34" charset="0"/>
            </a:endParaRPr>
          </a:p>
        </p:txBody>
      </p:sp>
      <p:sp>
        <p:nvSpPr>
          <p:cNvPr id="4" name="Title 1"/>
          <p:cNvSpPr txBox="1">
            <a:spLocks/>
          </p:cNvSpPr>
          <p:nvPr/>
        </p:nvSpPr>
        <p:spPr>
          <a:xfrm>
            <a:off x="962026" y="851346"/>
            <a:ext cx="6172200" cy="1219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tx2">
                    <a:lumMod val="60000"/>
                    <a:lumOff val="40000"/>
                  </a:schemeClr>
                </a:solidFill>
                <a:latin typeface="AvenirNext LT Pro Medium" pitchFamily="34" charset="0"/>
              </a:rPr>
              <a:t>Basic Premise of </a:t>
            </a:r>
            <a:br>
              <a:rPr lang="en-US" sz="3200" dirty="0">
                <a:solidFill>
                  <a:schemeClr val="tx2">
                    <a:lumMod val="60000"/>
                    <a:lumOff val="40000"/>
                  </a:schemeClr>
                </a:solidFill>
                <a:latin typeface="AvenirNext LT Pro Medium" pitchFamily="34" charset="0"/>
              </a:rPr>
            </a:br>
            <a:r>
              <a:rPr lang="en-US" sz="3200" dirty="0">
                <a:solidFill>
                  <a:schemeClr val="tx2">
                    <a:lumMod val="60000"/>
                    <a:lumOff val="40000"/>
                  </a:schemeClr>
                </a:solidFill>
                <a:latin typeface="AvenirNext LT Pro Medium" pitchFamily="34" charset="0"/>
              </a:rPr>
              <a:t>MethylGenetic Nutrition</a:t>
            </a:r>
          </a:p>
        </p:txBody>
      </p:sp>
      <p:pic>
        <p:nvPicPr>
          <p:cNvPr id="6" name="Picture 6" descr="http://www.bodyforwife.com/wp-content/uploads/2015/03/pil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027" y="4419599"/>
            <a:ext cx="2772893" cy="11713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easylivingmom.com/wp-content/uploads/2013/01/Healthy-Eating-Tips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026" y="2218564"/>
            <a:ext cx="2924173" cy="196004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40229" y="2540000"/>
            <a:ext cx="2075542" cy="449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741714" y="3773714"/>
            <a:ext cx="1644530" cy="552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751043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51753" y="1872573"/>
            <a:ext cx="7273047" cy="444067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4000"/>
              </a:lnSpc>
              <a:buFont typeface="Arial" panose="020B0604020202020204" pitchFamily="34" charset="0"/>
              <a:buNone/>
            </a:pPr>
            <a:endParaRPr lang="en-US" sz="2200" dirty="0">
              <a:solidFill>
                <a:srgbClr val="333333"/>
              </a:solidFill>
              <a:latin typeface="Calibri" panose="020F0502020204030204" pitchFamily="34" charset="0"/>
            </a:endParaRPr>
          </a:p>
          <a:p>
            <a:pPr marL="574675">
              <a:lnSpc>
                <a:spcPct val="114000"/>
              </a:lnSpc>
              <a:buBlip>
                <a:blip r:embed="rId2">
                  <a:extLst/>
                </a:blip>
              </a:buBlip>
            </a:pPr>
            <a:r>
              <a:rPr lang="en-US" sz="2200" dirty="0">
                <a:solidFill>
                  <a:srgbClr val="333333"/>
                </a:solidFill>
                <a:latin typeface="Calibri" panose="020F0502020204030204" pitchFamily="34" charset="0"/>
              </a:rPr>
              <a:t>We will be adding </a:t>
            </a:r>
            <a:r>
              <a:rPr lang="en-US" sz="2200" dirty="0" smtClean="0">
                <a:solidFill>
                  <a:srgbClr val="333333"/>
                </a:solidFill>
                <a:latin typeface="Calibri" panose="020F0502020204030204" pitchFamily="34" charset="0"/>
              </a:rPr>
              <a:t>more </a:t>
            </a:r>
            <a:r>
              <a:rPr lang="en-US" sz="2200" dirty="0">
                <a:solidFill>
                  <a:srgbClr val="333333"/>
                </a:solidFill>
                <a:latin typeface="Calibri" panose="020F0502020204030204" pitchFamily="34" charset="0"/>
              </a:rPr>
              <a:t>genes that impact Nrf2, </a:t>
            </a:r>
            <a:r>
              <a:rPr lang="en-US" sz="2200" dirty="0" smtClean="0">
                <a:solidFill>
                  <a:srgbClr val="333333"/>
                </a:solidFill>
                <a:latin typeface="Calibri" panose="020F0502020204030204" pitchFamily="34" charset="0"/>
              </a:rPr>
              <a:t>hydrogen </a:t>
            </a:r>
            <a:r>
              <a:rPr lang="en-US" sz="2200" dirty="0">
                <a:solidFill>
                  <a:srgbClr val="333333"/>
                </a:solidFill>
                <a:latin typeface="Calibri" panose="020F0502020204030204" pitchFamily="34" charset="0"/>
              </a:rPr>
              <a:t>p</a:t>
            </a:r>
            <a:r>
              <a:rPr lang="en-US" sz="2200" dirty="0" smtClean="0">
                <a:solidFill>
                  <a:srgbClr val="333333"/>
                </a:solidFill>
                <a:latin typeface="Calibri" panose="020F0502020204030204" pitchFamily="34" charset="0"/>
              </a:rPr>
              <a:t>eroxide </a:t>
            </a:r>
            <a:r>
              <a:rPr lang="en-US" sz="2200" dirty="0">
                <a:solidFill>
                  <a:srgbClr val="333333"/>
                </a:solidFill>
                <a:latin typeface="Calibri" panose="020F0502020204030204" pitchFamily="34" charset="0"/>
              </a:rPr>
              <a:t>clearing and Fenton </a:t>
            </a:r>
            <a:r>
              <a:rPr lang="en-US" sz="2200" dirty="0" smtClean="0">
                <a:solidFill>
                  <a:srgbClr val="333333"/>
                </a:solidFill>
                <a:latin typeface="Calibri" panose="020F0502020204030204" pitchFamily="34" charset="0"/>
              </a:rPr>
              <a:t>Reaction related genes, </a:t>
            </a:r>
            <a:r>
              <a:rPr lang="en-US" sz="2200" dirty="0">
                <a:solidFill>
                  <a:srgbClr val="333333"/>
                </a:solidFill>
                <a:latin typeface="Calibri" panose="020F0502020204030204" pitchFamily="34" charset="0"/>
              </a:rPr>
              <a:t>including copper.</a:t>
            </a:r>
          </a:p>
          <a:p>
            <a:pPr marL="0" indent="0">
              <a:buFont typeface="Arial" panose="020B0604020202020204" pitchFamily="34" charset="0"/>
              <a:buNone/>
            </a:pPr>
            <a:endParaRPr lang="en-US" sz="2200" dirty="0"/>
          </a:p>
        </p:txBody>
      </p:sp>
      <p:sp>
        <p:nvSpPr>
          <p:cNvPr id="8" name="Title 1"/>
          <p:cNvSpPr txBox="1">
            <a:spLocks/>
          </p:cNvSpPr>
          <p:nvPr/>
        </p:nvSpPr>
        <p:spPr>
          <a:xfrm>
            <a:off x="852844" y="1262973"/>
            <a:ext cx="6172200" cy="1219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tx2">
                    <a:lumMod val="60000"/>
                    <a:lumOff val="40000"/>
                  </a:schemeClr>
                </a:solidFill>
                <a:latin typeface="AvenirNext LT Pro Medium" pitchFamily="34" charset="0"/>
              </a:rPr>
              <a:t>Phase IV - Philadelphia</a:t>
            </a:r>
          </a:p>
        </p:txBody>
      </p:sp>
    </p:spTree>
    <p:extLst>
      <p:ext uri="{BB962C8B-B14F-4D97-AF65-F5344CB8AC3E}">
        <p14:creationId xmlns:p14="http://schemas.microsoft.com/office/powerpoint/2010/main" val="3490993580"/>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51753" y="1872573"/>
            <a:ext cx="7495960" cy="444067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4000"/>
              </a:lnSpc>
              <a:buFont typeface="Arial" panose="020B0604020202020204" pitchFamily="34" charset="0"/>
              <a:buNone/>
            </a:pPr>
            <a:endParaRPr lang="en-US" sz="2200" dirty="0">
              <a:solidFill>
                <a:srgbClr val="333333"/>
              </a:solidFill>
              <a:latin typeface="Calibri" panose="020F0502020204030204" pitchFamily="34" charset="0"/>
            </a:endParaRPr>
          </a:p>
          <a:p>
            <a:pPr marL="574675">
              <a:lnSpc>
                <a:spcPct val="114000"/>
              </a:lnSpc>
              <a:buBlip>
                <a:blip r:embed="rId2">
                  <a:extLst/>
                </a:blip>
              </a:buBlip>
            </a:pPr>
            <a:r>
              <a:rPr lang="en-US" sz="2400" dirty="0">
                <a:solidFill>
                  <a:srgbClr val="333333"/>
                </a:solidFill>
                <a:latin typeface="Calibri" panose="020F0502020204030204" pitchFamily="34" charset="0"/>
              </a:rPr>
              <a:t>If time permits we will do a case study </a:t>
            </a:r>
            <a:r>
              <a:rPr lang="en-US" sz="2400" dirty="0" smtClean="0">
                <a:solidFill>
                  <a:srgbClr val="333333"/>
                </a:solidFill>
                <a:latin typeface="Calibri" panose="020F0502020204030204" pitchFamily="34" charset="0"/>
              </a:rPr>
              <a:t>and then </a:t>
            </a:r>
            <a:r>
              <a:rPr lang="en-US" sz="2400" dirty="0">
                <a:solidFill>
                  <a:srgbClr val="333333"/>
                </a:solidFill>
                <a:latin typeface="Calibri" panose="020F0502020204030204" pitchFamily="34" charset="0"/>
              </a:rPr>
              <a:t>Q&amp;A</a:t>
            </a:r>
          </a:p>
          <a:p>
            <a:pPr marL="0" indent="0">
              <a:buFont typeface="Arial" panose="020B0604020202020204" pitchFamily="34" charset="0"/>
              <a:buNone/>
            </a:pPr>
            <a:endParaRPr lang="en-US" sz="2200" dirty="0"/>
          </a:p>
        </p:txBody>
      </p:sp>
      <p:sp>
        <p:nvSpPr>
          <p:cNvPr id="8" name="Title 1"/>
          <p:cNvSpPr txBox="1">
            <a:spLocks/>
          </p:cNvSpPr>
          <p:nvPr/>
        </p:nvSpPr>
        <p:spPr>
          <a:xfrm>
            <a:off x="825549" y="1262973"/>
            <a:ext cx="6172200" cy="1219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tx2">
                    <a:lumMod val="60000"/>
                    <a:lumOff val="40000"/>
                  </a:schemeClr>
                </a:solidFill>
                <a:latin typeface="AvenirNext LT Pro Medium" pitchFamily="34" charset="0"/>
              </a:rPr>
              <a:t>Case Study and Q&amp;A</a:t>
            </a:r>
          </a:p>
        </p:txBody>
      </p:sp>
    </p:spTree>
    <p:extLst>
      <p:ext uri="{BB962C8B-B14F-4D97-AF65-F5344CB8AC3E}">
        <p14:creationId xmlns:p14="http://schemas.microsoft.com/office/powerpoint/2010/main" val="2328573155"/>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0637"/>
            <a:ext cx="6807958" cy="1356360"/>
          </a:xfrm>
        </p:spPr>
        <p:txBody>
          <a:bodyPr/>
          <a:lstStyle/>
          <a:p>
            <a:pPr algn="l"/>
            <a:r>
              <a:rPr lang="en-US" dirty="0">
                <a:solidFill>
                  <a:schemeClr val="tx2">
                    <a:lumMod val="60000"/>
                    <a:lumOff val="40000"/>
                  </a:schemeClr>
                </a:solidFill>
                <a:latin typeface="Corbel" panose="020B0503020204020204" pitchFamily="34" charset="0"/>
              </a:rPr>
              <a:t>Contact Information</a:t>
            </a:r>
          </a:p>
        </p:txBody>
      </p:sp>
      <p:sp>
        <p:nvSpPr>
          <p:cNvPr id="3" name="Content Placeholder 2"/>
          <p:cNvSpPr>
            <a:spLocks noGrp="1"/>
          </p:cNvSpPr>
          <p:nvPr>
            <p:ph idx="1"/>
          </p:nvPr>
        </p:nvSpPr>
        <p:spPr>
          <a:xfrm>
            <a:off x="609600" y="1323703"/>
            <a:ext cx="8001000" cy="5077097"/>
          </a:xfrm>
        </p:spPr>
        <p:txBody>
          <a:bodyPr>
            <a:normAutofit lnSpcReduction="10000"/>
          </a:bodyPr>
          <a:lstStyle/>
          <a:p>
            <a:pPr>
              <a:lnSpc>
                <a:spcPct val="110000"/>
              </a:lnSpc>
              <a:buBlip>
                <a:blip r:embed="rId3"/>
              </a:buBlip>
            </a:pPr>
            <a:r>
              <a:rPr lang="en-US" sz="1600" dirty="0">
                <a:solidFill>
                  <a:srgbClr val="333333"/>
                </a:solidFill>
                <a:latin typeface="Calibri" panose="020F0502020204030204" pitchFamily="34" charset="0"/>
              </a:rPr>
              <a:t>Website for the genetic analysis software program and online certification course for health care practitioners:</a:t>
            </a:r>
            <a:br>
              <a:rPr lang="en-US" sz="1600" dirty="0">
                <a:solidFill>
                  <a:srgbClr val="333333"/>
                </a:solidFill>
                <a:latin typeface="Calibri" panose="020F0502020204030204" pitchFamily="34" charset="0"/>
              </a:rPr>
            </a:br>
            <a:r>
              <a:rPr lang="en-US" sz="1600" b="1" dirty="0">
                <a:solidFill>
                  <a:srgbClr val="333333"/>
                </a:solidFill>
                <a:latin typeface="Calibri" panose="020F0502020204030204" pitchFamily="34" charset="0"/>
              </a:rPr>
              <a:t>MethylGenetic Nutrition Analysis</a:t>
            </a:r>
            <a:r>
              <a:rPr lang="en-US" sz="1600" b="1" baseline="30000" dirty="0">
                <a:solidFill>
                  <a:srgbClr val="333333"/>
                </a:solidFill>
                <a:latin typeface="Calibri" panose="020F0502020204030204" pitchFamily="34" charset="0"/>
              </a:rPr>
              <a:t>TM</a:t>
            </a:r>
            <a:r>
              <a:rPr lang="en-US" sz="1600" dirty="0">
                <a:solidFill>
                  <a:srgbClr val="333333"/>
                </a:solidFill>
                <a:latin typeface="Calibri" panose="020F0502020204030204" pitchFamily="34" charset="0"/>
              </a:rPr>
              <a:t/>
            </a:r>
            <a:br>
              <a:rPr lang="en-US" sz="1600" dirty="0">
                <a:solidFill>
                  <a:srgbClr val="333333"/>
                </a:solidFill>
                <a:latin typeface="Calibri" panose="020F0502020204030204" pitchFamily="34" charset="0"/>
              </a:rPr>
            </a:br>
            <a:r>
              <a:rPr lang="en-US" sz="1600" dirty="0">
                <a:latin typeface="Calibri" panose="020F0502020204030204" pitchFamily="34" charset="0"/>
                <a:hlinkClick r:id="rId4"/>
              </a:rPr>
              <a:t>www.dnasupplementation.com</a:t>
            </a:r>
            <a:r>
              <a:rPr lang="en-US" sz="1600" dirty="0">
                <a:latin typeface="Calibri Light" panose="020F0302020204030204" pitchFamily="34" charset="0"/>
              </a:rPr>
              <a:t/>
            </a:r>
            <a:br>
              <a:rPr lang="en-US" sz="1600" dirty="0">
                <a:latin typeface="Calibri Light" panose="020F0302020204030204" pitchFamily="34" charset="0"/>
              </a:rPr>
            </a:br>
            <a:endParaRPr lang="en-US" sz="1600" dirty="0">
              <a:latin typeface="Calibri Light" panose="020F0302020204030204" pitchFamily="34" charset="0"/>
            </a:endParaRPr>
          </a:p>
          <a:p>
            <a:pPr>
              <a:buBlip>
                <a:blip r:embed="rId3"/>
              </a:buBlip>
            </a:pPr>
            <a:r>
              <a:rPr lang="en-US" sz="1600" b="1" dirty="0">
                <a:solidFill>
                  <a:srgbClr val="333333"/>
                </a:solidFill>
                <a:latin typeface="Calibri" panose="020F0502020204030204" pitchFamily="34" charset="0"/>
              </a:rPr>
              <a:t>MethylGenetic Nutrition Analysis</a:t>
            </a:r>
            <a:r>
              <a:rPr lang="en-US" sz="1600" b="1" baseline="30000" dirty="0">
                <a:solidFill>
                  <a:srgbClr val="333333"/>
                </a:solidFill>
                <a:latin typeface="Calibri" panose="020F0502020204030204" pitchFamily="34" charset="0"/>
              </a:rPr>
              <a:t>TM</a:t>
            </a:r>
            <a:r>
              <a:rPr lang="en-US" sz="1600" b="1" dirty="0">
                <a:solidFill>
                  <a:srgbClr val="333333"/>
                </a:solidFill>
                <a:latin typeface="Calibri" panose="020F0502020204030204" pitchFamily="34" charset="0"/>
              </a:rPr>
              <a:t> contact person:      </a:t>
            </a:r>
            <a:br>
              <a:rPr lang="en-US" sz="1600" b="1" dirty="0">
                <a:solidFill>
                  <a:srgbClr val="333333"/>
                </a:solidFill>
                <a:latin typeface="Calibri" panose="020F0502020204030204" pitchFamily="34" charset="0"/>
              </a:rPr>
            </a:br>
            <a:r>
              <a:rPr lang="en-US" sz="1600" dirty="0">
                <a:solidFill>
                  <a:srgbClr val="333333"/>
                </a:solidFill>
                <a:latin typeface="Calibri" panose="020F0502020204030204" pitchFamily="34" charset="0"/>
              </a:rPr>
              <a:t>Yvonne Lucchese, HHP </a:t>
            </a:r>
            <a:br>
              <a:rPr lang="en-US" sz="1600" dirty="0">
                <a:solidFill>
                  <a:srgbClr val="333333"/>
                </a:solidFill>
                <a:latin typeface="Calibri" panose="020F0502020204030204" pitchFamily="34" charset="0"/>
              </a:rPr>
            </a:br>
            <a:r>
              <a:rPr lang="en-US" sz="1600" dirty="0">
                <a:solidFill>
                  <a:srgbClr val="333333"/>
                </a:solidFill>
                <a:latin typeface="Calibri" panose="020F0502020204030204" pitchFamily="34" charset="0"/>
              </a:rPr>
              <a:t>National Director of Sales</a:t>
            </a:r>
            <a:r>
              <a:rPr lang="en-US" sz="1600" b="1" dirty="0">
                <a:solidFill>
                  <a:srgbClr val="333333"/>
                </a:solidFill>
                <a:latin typeface="Calibri" panose="020F0502020204030204" pitchFamily="34" charset="0"/>
              </a:rPr>
              <a:t/>
            </a:r>
            <a:br>
              <a:rPr lang="en-US" sz="1600" b="1" dirty="0">
                <a:solidFill>
                  <a:srgbClr val="333333"/>
                </a:solidFill>
                <a:latin typeface="Calibri" panose="020F0502020204030204" pitchFamily="34" charset="0"/>
              </a:rPr>
            </a:br>
            <a:r>
              <a:rPr lang="en-US" sz="1600" b="1" dirty="0">
                <a:solidFill>
                  <a:srgbClr val="333333"/>
                </a:solidFill>
                <a:latin typeface="Calibri" panose="020F0502020204030204" pitchFamily="34" charset="0"/>
              </a:rPr>
              <a:t>717-733-2003</a:t>
            </a:r>
            <a:r>
              <a:rPr lang="en-US" sz="1600" dirty="0">
                <a:solidFill>
                  <a:srgbClr val="333333"/>
                </a:solidFill>
                <a:latin typeface="Calibri" panose="020F0502020204030204" pitchFamily="34" charset="0"/>
              </a:rPr>
              <a:t> </a:t>
            </a:r>
            <a:r>
              <a:rPr lang="en-US" sz="2000" dirty="0">
                <a:solidFill>
                  <a:srgbClr val="333333"/>
                </a:solidFill>
                <a:latin typeface="Calibri" panose="020F0502020204030204" pitchFamily="34" charset="0"/>
              </a:rPr>
              <a:t/>
            </a:r>
            <a:br>
              <a:rPr lang="en-US" sz="2000" dirty="0">
                <a:solidFill>
                  <a:srgbClr val="333333"/>
                </a:solidFill>
                <a:latin typeface="Calibri" panose="020F0502020204030204" pitchFamily="34" charset="0"/>
              </a:rPr>
            </a:br>
            <a:r>
              <a:rPr lang="en-US" sz="1600" dirty="0">
                <a:latin typeface="Calibri" panose="020F0502020204030204" pitchFamily="34" charset="0"/>
                <a:hlinkClick r:id="rId5"/>
              </a:rPr>
              <a:t>yvonnel@dnasupplementation.com</a:t>
            </a:r>
            <a:r>
              <a:rPr lang="en-US" sz="1600" dirty="0">
                <a:latin typeface="Calibri Light" panose="020F0302020204030204" pitchFamily="34" charset="0"/>
              </a:rPr>
              <a:t/>
            </a:r>
            <a:br>
              <a:rPr lang="en-US" sz="1600" dirty="0">
                <a:latin typeface="Calibri Light" panose="020F0302020204030204" pitchFamily="34" charset="0"/>
              </a:rPr>
            </a:br>
            <a:endParaRPr lang="en-US" sz="1600" dirty="0">
              <a:latin typeface="Calibri Light" panose="020F0302020204030204" pitchFamily="34" charset="0"/>
            </a:endParaRPr>
          </a:p>
          <a:p>
            <a:pPr>
              <a:buBlip>
                <a:blip r:embed="rId3"/>
              </a:buBlip>
            </a:pPr>
            <a:r>
              <a:rPr lang="en-US" sz="1600" b="1" dirty="0">
                <a:solidFill>
                  <a:srgbClr val="333333"/>
                </a:solidFill>
                <a:latin typeface="Calibri" panose="020F0502020204030204" pitchFamily="34" charset="0"/>
              </a:rPr>
              <a:t>Education</a:t>
            </a:r>
            <a:r>
              <a:rPr lang="en-US" sz="1600" b="1" dirty="0">
                <a:solidFill>
                  <a:srgbClr val="333333"/>
                </a:solidFill>
                <a:latin typeface="Calibri Light" panose="020F0302020204030204" pitchFamily="34" charset="0"/>
              </a:rPr>
              <a:t> Coordinator:                                                                </a:t>
            </a:r>
            <a:br>
              <a:rPr lang="en-US" sz="1600" b="1" dirty="0">
                <a:solidFill>
                  <a:srgbClr val="333333"/>
                </a:solidFill>
                <a:latin typeface="Calibri Light" panose="020F0302020204030204" pitchFamily="34" charset="0"/>
              </a:rPr>
            </a:br>
            <a:r>
              <a:rPr lang="en-US" sz="1600" dirty="0">
                <a:solidFill>
                  <a:srgbClr val="333333"/>
                </a:solidFill>
                <a:latin typeface="Calibri" panose="020F0502020204030204" pitchFamily="34" charset="0"/>
              </a:rPr>
              <a:t>Ellen Stark </a:t>
            </a:r>
            <a:r>
              <a:rPr lang="en-US" sz="1600" dirty="0">
                <a:solidFill>
                  <a:srgbClr val="333333"/>
                </a:solidFill>
                <a:latin typeface="Calibri Light" panose="020F0302020204030204" pitchFamily="34" charset="0"/>
              </a:rPr>
              <a:t/>
            </a:r>
            <a:br>
              <a:rPr lang="en-US" sz="1600" dirty="0">
                <a:solidFill>
                  <a:srgbClr val="333333"/>
                </a:solidFill>
                <a:latin typeface="Calibri Light" panose="020F0302020204030204" pitchFamily="34" charset="0"/>
              </a:rPr>
            </a:br>
            <a:r>
              <a:rPr lang="en-US" sz="1600" b="1" dirty="0">
                <a:solidFill>
                  <a:srgbClr val="333333"/>
                </a:solidFill>
                <a:latin typeface="Calibri Light" panose="020F0302020204030204" pitchFamily="34" charset="0"/>
              </a:rPr>
              <a:t>717-733-2003</a:t>
            </a:r>
            <a:r>
              <a:rPr lang="en-US" sz="1600" dirty="0">
                <a:solidFill>
                  <a:srgbClr val="333333"/>
                </a:solidFill>
                <a:latin typeface="Calibri Light" panose="020F0302020204030204" pitchFamily="34" charset="0"/>
              </a:rPr>
              <a:t> </a:t>
            </a:r>
            <a:r>
              <a:rPr lang="en-US" sz="1600" dirty="0">
                <a:latin typeface="Calibri Light" panose="020F0302020204030204" pitchFamily="34" charset="0"/>
              </a:rPr>
              <a:t/>
            </a:r>
            <a:br>
              <a:rPr lang="en-US" sz="1600" dirty="0">
                <a:latin typeface="Calibri Light" panose="020F0302020204030204" pitchFamily="34" charset="0"/>
              </a:rPr>
            </a:br>
            <a:r>
              <a:rPr lang="en-US" sz="1600" dirty="0">
                <a:latin typeface="Calibri Light" panose="020F0302020204030204" pitchFamily="34" charset="0"/>
                <a:hlinkClick r:id="rId6"/>
              </a:rPr>
              <a:t>ellens@tolhealth.com</a:t>
            </a:r>
            <a:r>
              <a:rPr lang="en-US" sz="1600" dirty="0">
                <a:latin typeface="Calibri Light" panose="020F0302020204030204" pitchFamily="34" charset="0"/>
              </a:rPr>
              <a:t/>
            </a:r>
            <a:br>
              <a:rPr lang="en-US" sz="1600" dirty="0">
                <a:latin typeface="Calibri Light" panose="020F0302020204030204" pitchFamily="34" charset="0"/>
              </a:rPr>
            </a:br>
            <a:endParaRPr lang="en-US" sz="1600" dirty="0">
              <a:latin typeface="Calibri Light" panose="020F0302020204030204" pitchFamily="34" charset="0"/>
            </a:endParaRPr>
          </a:p>
          <a:p>
            <a:pPr>
              <a:buBlip>
                <a:blip r:embed="rId3"/>
              </a:buBlip>
            </a:pPr>
            <a:r>
              <a:rPr lang="en-US" sz="1600" dirty="0">
                <a:latin typeface="Calibri" panose="020F0502020204030204" pitchFamily="34" charset="0"/>
              </a:rPr>
              <a:t>Website for the general public to learn about genetics </a:t>
            </a:r>
            <a:br>
              <a:rPr lang="en-US" sz="1600" dirty="0">
                <a:latin typeface="Calibri" panose="020F0502020204030204" pitchFamily="34" charset="0"/>
              </a:rPr>
            </a:br>
            <a:r>
              <a:rPr lang="en-US" sz="1600" dirty="0">
                <a:latin typeface="Calibri" panose="020F0502020204030204" pitchFamily="34" charset="0"/>
              </a:rPr>
              <a:t>and find a health care professional/referral page: </a:t>
            </a:r>
            <a:br>
              <a:rPr lang="en-US" sz="1600" dirty="0">
                <a:latin typeface="Calibri" panose="020F0502020204030204" pitchFamily="34" charset="0"/>
              </a:rPr>
            </a:br>
            <a:r>
              <a:rPr lang="en-US" sz="1600" b="1" dirty="0">
                <a:latin typeface="Calibri" panose="020F0502020204030204" pitchFamily="34" charset="0"/>
              </a:rPr>
              <a:t>Get to Know Your DNA </a:t>
            </a:r>
            <a:br>
              <a:rPr lang="en-US" sz="1600" b="1" dirty="0">
                <a:latin typeface="Calibri" panose="020F0502020204030204" pitchFamily="34" charset="0"/>
              </a:rPr>
            </a:br>
            <a:r>
              <a:rPr lang="en-US" sz="1600" dirty="0">
                <a:latin typeface="Calibri" panose="020F0502020204030204" pitchFamily="34" charset="0"/>
                <a:hlinkClick r:id="rId7"/>
              </a:rPr>
              <a:t>www.gettoknowyourdna.com</a:t>
            </a:r>
            <a:endParaRPr lang="en-US" sz="1600" dirty="0">
              <a:latin typeface="Calibri" panose="020F0502020204030204" pitchFamily="34" charset="0"/>
            </a:endParaRPr>
          </a:p>
          <a:p>
            <a:pPr marL="34290" indent="0">
              <a:buNone/>
            </a:pPr>
            <a:endParaRPr lang="en-US" dirty="0"/>
          </a:p>
          <a:p>
            <a:endParaRPr lang="en-US" dirty="0"/>
          </a:p>
        </p:txBody>
      </p:sp>
    </p:spTree>
    <p:extLst>
      <p:ext uri="{BB962C8B-B14F-4D97-AF65-F5344CB8AC3E}">
        <p14:creationId xmlns:p14="http://schemas.microsoft.com/office/powerpoint/2010/main" val="369409938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32089"/>
            <a:ext cx="7134367" cy="1524000"/>
          </a:xfrm>
        </p:spPr>
        <p:txBody>
          <a:bodyPr>
            <a:noAutofit/>
          </a:bodyPr>
          <a:lstStyle/>
          <a:p>
            <a:pPr algn="l"/>
            <a:r>
              <a:rPr lang="en-US" sz="3200" dirty="0">
                <a:solidFill>
                  <a:schemeClr val="tx2">
                    <a:lumMod val="60000"/>
                    <a:lumOff val="40000"/>
                  </a:schemeClr>
                </a:solidFill>
                <a:cs typeface="Times New Roman" pitchFamily="18" charset="0"/>
              </a:rPr>
              <a:t>Basic Premise of </a:t>
            </a:r>
            <a:br>
              <a:rPr lang="en-US" sz="3200" dirty="0">
                <a:solidFill>
                  <a:schemeClr val="tx2">
                    <a:lumMod val="60000"/>
                    <a:lumOff val="40000"/>
                  </a:schemeClr>
                </a:solidFill>
                <a:cs typeface="Times New Roman" pitchFamily="18" charset="0"/>
              </a:rPr>
            </a:br>
            <a:r>
              <a:rPr lang="en-US" sz="3200" dirty="0">
                <a:solidFill>
                  <a:schemeClr val="tx2">
                    <a:lumMod val="60000"/>
                    <a:lumOff val="40000"/>
                  </a:schemeClr>
                </a:solidFill>
                <a:cs typeface="Times New Roman" pitchFamily="18" charset="0"/>
              </a:rPr>
              <a:t>MethylGenetic Nutrition</a:t>
            </a:r>
          </a:p>
        </p:txBody>
      </p:sp>
      <p:sp>
        <p:nvSpPr>
          <p:cNvPr id="3" name="Content Placeholder 2"/>
          <p:cNvSpPr>
            <a:spLocks noGrp="1"/>
          </p:cNvSpPr>
          <p:nvPr>
            <p:ph idx="1"/>
          </p:nvPr>
        </p:nvSpPr>
        <p:spPr>
          <a:xfrm>
            <a:off x="990600" y="1801506"/>
            <a:ext cx="7195457" cy="4134362"/>
          </a:xfrm>
        </p:spPr>
        <p:txBody>
          <a:bodyPr>
            <a:noAutofit/>
          </a:bodyPr>
          <a:lstStyle/>
          <a:p>
            <a:pPr>
              <a:buBlip>
                <a:blip r:embed="rId3"/>
              </a:buBlip>
            </a:pPr>
            <a:r>
              <a:rPr lang="en-US" sz="2400" dirty="0">
                <a:solidFill>
                  <a:srgbClr val="333333"/>
                </a:solidFill>
                <a:latin typeface="Calibri" panose="020F0502020204030204" pitchFamily="34" charset="0"/>
                <a:cs typeface="Times New Roman" pitchFamily="18" charset="0"/>
              </a:rPr>
              <a:t>No longer the old model of “treating” or “take this for that”</a:t>
            </a:r>
          </a:p>
          <a:p>
            <a:pPr>
              <a:buBlip>
                <a:blip r:embed="rId3"/>
              </a:buBlip>
            </a:pPr>
            <a:r>
              <a:rPr lang="en-US" sz="2400" dirty="0">
                <a:solidFill>
                  <a:srgbClr val="333333"/>
                </a:solidFill>
                <a:latin typeface="Calibri" panose="020F0502020204030204" pitchFamily="34" charset="0"/>
                <a:cs typeface="Times New Roman" pitchFamily="18" charset="0"/>
              </a:rPr>
              <a:t>This is a new paradigm based on the scientific principles of biochemistry</a:t>
            </a:r>
          </a:p>
          <a:p>
            <a:pPr>
              <a:buBlip>
                <a:blip r:embed="rId3"/>
              </a:buBlip>
            </a:pPr>
            <a:r>
              <a:rPr lang="en-US" sz="2400" dirty="0">
                <a:solidFill>
                  <a:srgbClr val="333333"/>
                </a:solidFill>
                <a:latin typeface="Calibri" panose="020F0502020204030204" pitchFamily="34" charset="0"/>
                <a:cs typeface="Times New Roman" pitchFamily="18" charset="0"/>
              </a:rPr>
              <a:t>Rather than suppress a symptom, MethylGenetic Nutrition</a:t>
            </a:r>
            <a:r>
              <a:rPr lang="en-US" sz="2400" baseline="30000" dirty="0">
                <a:solidFill>
                  <a:srgbClr val="333333"/>
                </a:solidFill>
                <a:latin typeface="Calibri" panose="020F0502020204030204" pitchFamily="34" charset="0"/>
                <a:cs typeface="Times New Roman" pitchFamily="18" charset="0"/>
              </a:rPr>
              <a:t>TM</a:t>
            </a:r>
            <a:r>
              <a:rPr lang="en-US" sz="2400" dirty="0">
                <a:solidFill>
                  <a:srgbClr val="333333"/>
                </a:solidFill>
                <a:latin typeface="Calibri" panose="020F0502020204030204" pitchFamily="34" charset="0"/>
                <a:cs typeface="Times New Roman" pitchFamily="18" charset="0"/>
              </a:rPr>
              <a:t> is focused on finding either a “nutrient deficiency” or an excess of a molecule that is toxic or harmful to the body</a:t>
            </a:r>
          </a:p>
          <a:p>
            <a:pPr>
              <a:buBlip>
                <a:blip r:embed="rId3"/>
              </a:buBlip>
            </a:pPr>
            <a:r>
              <a:rPr lang="en-US" sz="2400" dirty="0">
                <a:solidFill>
                  <a:srgbClr val="333333"/>
                </a:solidFill>
                <a:latin typeface="Calibri" panose="020F0502020204030204" pitchFamily="34" charset="0"/>
                <a:cs typeface="Times New Roman" pitchFamily="18" charset="0"/>
              </a:rPr>
              <a:t>As nutrient deficiencies are compensated for (with supplementation) or the removal of toxins is supported, the body comes into balance </a:t>
            </a:r>
          </a:p>
        </p:txBody>
      </p:sp>
    </p:spTree>
    <p:extLst>
      <p:ext uri="{BB962C8B-B14F-4D97-AF65-F5344CB8AC3E}">
        <p14:creationId xmlns:p14="http://schemas.microsoft.com/office/powerpoint/2010/main" val="3042341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609600" y="613112"/>
            <a:ext cx="8229600" cy="1143000"/>
          </a:xfrm>
        </p:spPr>
        <p:txBody>
          <a:bodyPr>
            <a:normAutofit/>
          </a:bodyPr>
          <a:lstStyle/>
          <a:p>
            <a:pPr algn="l" eaLnBrk="1" hangingPunct="1">
              <a:defRPr/>
            </a:pPr>
            <a:r>
              <a:rPr lang="en-US" sz="4000" dirty="0">
                <a:solidFill>
                  <a:schemeClr val="tx2">
                    <a:lumMod val="60000"/>
                    <a:lumOff val="40000"/>
                  </a:schemeClr>
                </a:solidFill>
                <a:latin typeface="+mn-lt"/>
              </a:rPr>
              <a:t>Enzymes Make it Happen!</a:t>
            </a:r>
          </a:p>
        </p:txBody>
      </p:sp>
      <p:sp>
        <p:nvSpPr>
          <p:cNvPr id="19458" name="Rectangle 2"/>
          <p:cNvSpPr>
            <a:spLocks noGrp="1" noChangeArrowheads="1"/>
          </p:cNvSpPr>
          <p:nvPr>
            <p:ph idx="1"/>
          </p:nvPr>
        </p:nvSpPr>
        <p:spPr>
          <a:xfrm>
            <a:off x="501316" y="1640596"/>
            <a:ext cx="8125326" cy="3652208"/>
          </a:xfrm>
        </p:spPr>
        <p:txBody>
          <a:bodyPr>
            <a:normAutofit fontScale="92500"/>
          </a:bodyPr>
          <a:lstStyle/>
          <a:p>
            <a:pPr eaLnBrk="1" hangingPunct="1">
              <a:spcBef>
                <a:spcPct val="0"/>
              </a:spcBef>
              <a:buBlip>
                <a:blip r:embed="rId3"/>
              </a:buBlip>
              <a:defRPr/>
            </a:pPr>
            <a:r>
              <a:rPr lang="en-US" sz="2400" dirty="0">
                <a:solidFill>
                  <a:srgbClr val="333333"/>
                </a:solidFill>
                <a:latin typeface="Calibri" panose="020F0502020204030204" pitchFamily="34" charset="0"/>
              </a:rPr>
              <a:t>Enzymes, along with co-factors, take substance A and turn it into B</a:t>
            </a:r>
            <a:br>
              <a:rPr lang="en-US" sz="2400" dirty="0">
                <a:solidFill>
                  <a:srgbClr val="333333"/>
                </a:solidFill>
                <a:latin typeface="Calibri" panose="020F0502020204030204" pitchFamily="34" charset="0"/>
              </a:rPr>
            </a:br>
            <a:endParaRPr lang="en-US" sz="2400" dirty="0">
              <a:solidFill>
                <a:srgbClr val="333333"/>
              </a:solidFill>
              <a:latin typeface="Calibri" panose="020F0502020204030204" pitchFamily="34" charset="0"/>
            </a:endParaRPr>
          </a:p>
          <a:p>
            <a:pPr eaLnBrk="1" hangingPunct="1">
              <a:spcBef>
                <a:spcPct val="0"/>
              </a:spcBef>
              <a:buBlip>
                <a:blip r:embed="rId3"/>
              </a:buBlip>
              <a:defRPr/>
            </a:pPr>
            <a:r>
              <a:rPr lang="en-US" sz="2400" dirty="0">
                <a:solidFill>
                  <a:srgbClr val="333333"/>
                </a:solidFill>
                <a:latin typeface="Calibri" panose="020F0502020204030204" pitchFamily="34" charset="0"/>
              </a:rPr>
              <a:t>Substance B may be a critical nutrient we need, or a safer substance from a toxic substance</a:t>
            </a:r>
            <a:br>
              <a:rPr lang="en-US" sz="2400" dirty="0">
                <a:solidFill>
                  <a:srgbClr val="333333"/>
                </a:solidFill>
                <a:latin typeface="Calibri" panose="020F0502020204030204" pitchFamily="34" charset="0"/>
              </a:rPr>
            </a:br>
            <a:endParaRPr lang="en-US" sz="2400" dirty="0">
              <a:solidFill>
                <a:srgbClr val="333333"/>
              </a:solidFill>
              <a:latin typeface="Calibri" panose="020F0502020204030204" pitchFamily="34" charset="0"/>
            </a:endParaRPr>
          </a:p>
          <a:p>
            <a:pPr eaLnBrk="1" hangingPunct="1">
              <a:spcBef>
                <a:spcPct val="0"/>
              </a:spcBef>
              <a:buBlip>
                <a:blip r:embed="rId3"/>
              </a:buBlip>
              <a:defRPr/>
            </a:pPr>
            <a:r>
              <a:rPr lang="en-US" sz="2400" dirty="0">
                <a:solidFill>
                  <a:srgbClr val="333333"/>
                </a:solidFill>
                <a:latin typeface="Calibri" panose="020F0502020204030204" pitchFamily="34" charset="0"/>
              </a:rPr>
              <a:t>Genetic variants (SNPs) may cause less than optimal conversion of substance A to B</a:t>
            </a:r>
            <a:br>
              <a:rPr lang="en-US" sz="2400" dirty="0">
                <a:solidFill>
                  <a:srgbClr val="333333"/>
                </a:solidFill>
                <a:latin typeface="Calibri" panose="020F0502020204030204" pitchFamily="34" charset="0"/>
              </a:rPr>
            </a:br>
            <a:endParaRPr lang="en-US" sz="2400" dirty="0">
              <a:solidFill>
                <a:srgbClr val="333333"/>
              </a:solidFill>
              <a:latin typeface="Calibri" panose="020F0502020204030204" pitchFamily="34" charset="0"/>
            </a:endParaRPr>
          </a:p>
          <a:p>
            <a:pPr eaLnBrk="1" hangingPunct="1">
              <a:spcBef>
                <a:spcPct val="0"/>
              </a:spcBef>
              <a:buBlip>
                <a:blip r:embed="rId3"/>
              </a:buBlip>
              <a:defRPr/>
            </a:pPr>
            <a:r>
              <a:rPr lang="en-US" sz="2400" dirty="0">
                <a:solidFill>
                  <a:srgbClr val="333333"/>
                </a:solidFill>
                <a:latin typeface="Calibri" panose="020F0502020204030204" pitchFamily="34" charset="0"/>
              </a:rPr>
              <a:t>And since co-factors are needed, a lack of co-factors will impede the substance A to B conversion </a:t>
            </a:r>
          </a:p>
          <a:p>
            <a:pPr marL="304800" indent="-304800" eaLnBrk="1" hangingPunct="1">
              <a:spcBef>
                <a:spcPct val="0"/>
              </a:spcBef>
              <a:defRPr/>
            </a:pPr>
            <a:endParaRPr lang="en-US" dirty="0"/>
          </a:p>
        </p:txBody>
      </p:sp>
      <p:sp>
        <p:nvSpPr>
          <p:cNvPr id="63492" name="Rectangle 4"/>
          <p:cNvSpPr>
            <a:spLocks/>
          </p:cNvSpPr>
          <p:nvPr/>
        </p:nvSpPr>
        <p:spPr bwMode="auto">
          <a:xfrm>
            <a:off x="2209800" y="5292804"/>
            <a:ext cx="666849" cy="1107996"/>
          </a:xfrm>
          <a:prstGeom prst="rect">
            <a:avLst/>
          </a:prstGeom>
          <a:noFill/>
          <a:ln>
            <a:noFill/>
          </a:ln>
          <a:extLst/>
        </p:spPr>
        <p:txBody>
          <a:bodyPr wrap="none" lIns="0" tIns="0" rIns="0" bIns="0">
            <a:spAutoFit/>
          </a:bodyPr>
          <a:lstStyle/>
          <a:p>
            <a:pPr algn="l"/>
            <a:r>
              <a:rPr lang="en-US" sz="7200" b="1" dirty="0">
                <a:solidFill>
                  <a:srgbClr val="00B050"/>
                </a:solidFill>
                <a:latin typeface="Lucida Grande" charset="0"/>
                <a:ea typeface="ＭＳ Ｐゴシック" charset="0"/>
                <a:cs typeface="ＭＳ Ｐゴシック" charset="0"/>
                <a:sym typeface="Lucida Grande" charset="0"/>
              </a:rPr>
              <a:t>A</a:t>
            </a:r>
          </a:p>
        </p:txBody>
      </p:sp>
      <p:sp>
        <p:nvSpPr>
          <p:cNvPr id="63493" name="AutoShape 5"/>
          <p:cNvSpPr>
            <a:spLocks/>
          </p:cNvSpPr>
          <p:nvPr/>
        </p:nvSpPr>
        <p:spPr bwMode="auto">
          <a:xfrm>
            <a:off x="3333849" y="5637252"/>
            <a:ext cx="2743200" cy="419100"/>
          </a:xfrm>
          <a:prstGeom prst="rightArrow">
            <a:avLst>
              <a:gd name="adj1" fmla="val 32000"/>
              <a:gd name="adj2" fmla="val 133333"/>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3494" name="Rectangle 6"/>
          <p:cNvSpPr>
            <a:spLocks/>
          </p:cNvSpPr>
          <p:nvPr/>
        </p:nvSpPr>
        <p:spPr bwMode="auto">
          <a:xfrm>
            <a:off x="6593304" y="5292804"/>
            <a:ext cx="66684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algn="l"/>
            <a:r>
              <a:rPr lang="en-US" sz="7200" b="1" dirty="0">
                <a:solidFill>
                  <a:srgbClr val="00B0F0"/>
                </a:solidFill>
                <a:latin typeface="Lucida Grande" charset="0"/>
                <a:ea typeface="ＭＳ Ｐゴシック" charset="0"/>
                <a:cs typeface="ＭＳ Ｐゴシック" charset="0"/>
                <a:sym typeface="Lucida Grande" charset="0"/>
              </a:rPr>
              <a:t>B</a:t>
            </a:r>
          </a:p>
        </p:txBody>
      </p:sp>
      <p:sp>
        <p:nvSpPr>
          <p:cNvPr id="3" name="TextBox 2"/>
          <p:cNvSpPr txBox="1"/>
          <p:nvPr/>
        </p:nvSpPr>
        <p:spPr>
          <a:xfrm>
            <a:off x="3305775" y="5372798"/>
            <a:ext cx="2276877" cy="369332"/>
          </a:xfrm>
          <a:prstGeom prst="rect">
            <a:avLst/>
          </a:prstGeom>
          <a:noFill/>
        </p:spPr>
        <p:txBody>
          <a:bodyPr wrap="square" rtlCol="0">
            <a:spAutoFit/>
          </a:bodyPr>
          <a:lstStyle/>
          <a:p>
            <a:r>
              <a:rPr lang="en-US" dirty="0">
                <a:latin typeface="Calibri Light" panose="020F0302020204030204" pitchFamily="34" charset="0"/>
              </a:rPr>
              <a:t>Enzymes &amp; Co-Factors</a:t>
            </a:r>
          </a:p>
        </p:txBody>
      </p:sp>
    </p:spTree>
    <p:extLst>
      <p:ext uri="{BB962C8B-B14F-4D97-AF65-F5344CB8AC3E}">
        <p14:creationId xmlns:p14="http://schemas.microsoft.com/office/powerpoint/2010/main" val="474141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525439" y="936855"/>
            <a:ext cx="8229600" cy="1143000"/>
          </a:xfrm>
        </p:spPr>
        <p:txBody>
          <a:bodyPr>
            <a:normAutofit/>
          </a:bodyPr>
          <a:lstStyle/>
          <a:p>
            <a:pPr algn="l" eaLnBrk="1" hangingPunct="1">
              <a:defRPr/>
            </a:pPr>
            <a:r>
              <a:rPr lang="en-US" sz="4000" dirty="0">
                <a:solidFill>
                  <a:schemeClr val="tx2">
                    <a:lumMod val="60000"/>
                    <a:lumOff val="40000"/>
                  </a:schemeClr>
                </a:solidFill>
                <a:latin typeface="+mn-lt"/>
              </a:rPr>
              <a:t>Enzymes Make it Happen!</a:t>
            </a:r>
          </a:p>
        </p:txBody>
      </p:sp>
      <p:sp>
        <p:nvSpPr>
          <p:cNvPr id="19458" name="Rectangle 2"/>
          <p:cNvSpPr>
            <a:spLocks noGrp="1" noChangeArrowheads="1"/>
          </p:cNvSpPr>
          <p:nvPr>
            <p:ph idx="1"/>
          </p:nvPr>
        </p:nvSpPr>
        <p:spPr>
          <a:xfrm>
            <a:off x="525439" y="2295289"/>
            <a:ext cx="8030732" cy="1511300"/>
          </a:xfrm>
        </p:spPr>
        <p:txBody>
          <a:bodyPr>
            <a:normAutofit/>
          </a:bodyPr>
          <a:lstStyle/>
          <a:p>
            <a:pPr eaLnBrk="1" hangingPunct="1">
              <a:spcBef>
                <a:spcPct val="0"/>
              </a:spcBef>
              <a:buBlip>
                <a:blip r:embed="rId3"/>
              </a:buBlip>
              <a:defRPr/>
            </a:pPr>
            <a:r>
              <a:rPr lang="en-US" sz="2400" dirty="0">
                <a:solidFill>
                  <a:srgbClr val="333333"/>
                </a:solidFill>
                <a:latin typeface="Calibri" panose="020F0502020204030204" pitchFamily="34" charset="0"/>
              </a:rPr>
              <a:t>A person with a heterozygous or homozygous SNP may have a decreased ability to convert (substrate</a:t>
            </a:r>
            <a:r>
              <a:rPr lang="en-US" sz="2400" b="1" dirty="0">
                <a:solidFill>
                  <a:srgbClr val="333333"/>
                </a:solidFill>
                <a:latin typeface="Calibri" panose="020F0502020204030204" pitchFamily="34" charset="0"/>
              </a:rPr>
              <a:t> A</a:t>
            </a:r>
            <a:r>
              <a:rPr lang="en-US" sz="2400" dirty="0">
                <a:solidFill>
                  <a:srgbClr val="333333"/>
                </a:solidFill>
                <a:latin typeface="Calibri" panose="020F0502020204030204" pitchFamily="34" charset="0"/>
              </a:rPr>
              <a:t>) to (product </a:t>
            </a:r>
            <a:r>
              <a:rPr lang="en-US" sz="2400" b="1" dirty="0">
                <a:solidFill>
                  <a:srgbClr val="333333"/>
                </a:solidFill>
                <a:latin typeface="Calibri" panose="020F0502020204030204" pitchFamily="34" charset="0"/>
              </a:rPr>
              <a:t>B</a:t>
            </a:r>
            <a:r>
              <a:rPr lang="en-US" sz="2400" dirty="0">
                <a:solidFill>
                  <a:srgbClr val="333333"/>
                </a:solidFill>
                <a:latin typeface="Calibri" panose="020F0502020204030204" pitchFamily="34" charset="0"/>
              </a:rPr>
              <a:t>) </a:t>
            </a:r>
            <a:r>
              <a:rPr lang="en-US" sz="2400" dirty="0">
                <a:latin typeface="Calibri" panose="020F0502020204030204" pitchFamily="34" charset="0"/>
              </a:rPr>
              <a:t> </a:t>
            </a:r>
          </a:p>
          <a:p>
            <a:pPr eaLnBrk="1" hangingPunct="1">
              <a:spcBef>
                <a:spcPct val="0"/>
              </a:spcBef>
              <a:buBlip>
                <a:blip r:embed="rId3"/>
              </a:buBlip>
              <a:defRPr/>
            </a:pPr>
            <a:endParaRPr lang="en-US" dirty="0"/>
          </a:p>
          <a:p>
            <a:pPr marL="304800" indent="-304800" eaLnBrk="1" hangingPunct="1">
              <a:spcBef>
                <a:spcPct val="0"/>
              </a:spcBef>
              <a:defRPr/>
            </a:pPr>
            <a:endParaRPr lang="en-US" dirty="0"/>
          </a:p>
        </p:txBody>
      </p:sp>
      <p:sp>
        <p:nvSpPr>
          <p:cNvPr id="63492" name="Rectangle 4"/>
          <p:cNvSpPr>
            <a:spLocks/>
          </p:cNvSpPr>
          <p:nvPr/>
        </p:nvSpPr>
        <p:spPr bwMode="auto">
          <a:xfrm>
            <a:off x="1923951" y="5018484"/>
            <a:ext cx="66684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algn="l"/>
            <a:r>
              <a:rPr lang="en-US" sz="7200" b="1" dirty="0">
                <a:solidFill>
                  <a:srgbClr val="00B050"/>
                </a:solidFill>
                <a:latin typeface="Lucida Grande" charset="0"/>
                <a:ea typeface="ＭＳ Ｐゴシック" charset="0"/>
                <a:cs typeface="ＭＳ Ｐゴシック" charset="0"/>
                <a:sym typeface="Lucida Grande" charset="0"/>
              </a:rPr>
              <a:t>A</a:t>
            </a:r>
          </a:p>
        </p:txBody>
      </p:sp>
      <p:sp>
        <p:nvSpPr>
          <p:cNvPr id="63493" name="AutoShape 5"/>
          <p:cNvSpPr>
            <a:spLocks/>
          </p:cNvSpPr>
          <p:nvPr/>
        </p:nvSpPr>
        <p:spPr bwMode="auto">
          <a:xfrm>
            <a:off x="3143151" y="5380458"/>
            <a:ext cx="2743200" cy="419100"/>
          </a:xfrm>
          <a:prstGeom prst="rightArrow">
            <a:avLst>
              <a:gd name="adj1" fmla="val 32000"/>
              <a:gd name="adj2" fmla="val 133333"/>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3494" name="Rectangle 6"/>
          <p:cNvSpPr>
            <a:spLocks/>
          </p:cNvSpPr>
          <p:nvPr/>
        </p:nvSpPr>
        <p:spPr bwMode="auto">
          <a:xfrm>
            <a:off x="6370847" y="5064204"/>
            <a:ext cx="66684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algn="l"/>
            <a:r>
              <a:rPr lang="en-US" sz="7200" b="1" dirty="0">
                <a:solidFill>
                  <a:srgbClr val="00B0F0"/>
                </a:solidFill>
                <a:latin typeface="Lucida Grande" charset="0"/>
                <a:ea typeface="ＭＳ Ｐゴシック" charset="0"/>
                <a:cs typeface="ＭＳ Ｐゴシック" charset="0"/>
                <a:sym typeface="Lucida Grande" charset="0"/>
              </a:rPr>
              <a:t>B</a:t>
            </a:r>
          </a:p>
        </p:txBody>
      </p:sp>
    </p:spTree>
    <p:extLst>
      <p:ext uri="{BB962C8B-B14F-4D97-AF65-F5344CB8AC3E}">
        <p14:creationId xmlns:p14="http://schemas.microsoft.com/office/powerpoint/2010/main" val="188959736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AvenirNext LT Pro Medium"/>
        <a:ea typeface=""/>
        <a:cs typeface=""/>
      </a:majorFont>
      <a:minorFont>
        <a:latin typeface="AvenirNext L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2493</TotalTime>
  <Words>2573</Words>
  <Application>Microsoft Macintosh PowerPoint</Application>
  <PresentationFormat>Skjermfremvisning (4:3)</PresentationFormat>
  <Paragraphs>400</Paragraphs>
  <Slides>62</Slides>
  <Notes>31</Notes>
  <HiddenSlides>0</HiddenSlides>
  <MMClips>0</MMClips>
  <ScaleCrop>false</ScaleCrop>
  <HeadingPairs>
    <vt:vector size="4" baseType="variant">
      <vt:variant>
        <vt:lpstr>Tema</vt:lpstr>
      </vt:variant>
      <vt:variant>
        <vt:i4>1</vt:i4>
      </vt:variant>
      <vt:variant>
        <vt:lpstr>Lysbildetitler</vt:lpstr>
      </vt:variant>
      <vt:variant>
        <vt:i4>62</vt:i4>
      </vt:variant>
    </vt:vector>
  </HeadingPairs>
  <TitlesOfParts>
    <vt:vector size="63" baseType="lpstr">
      <vt:lpstr>Office Theme</vt:lpstr>
      <vt:lpstr>PowerPoint-presentasjon</vt:lpstr>
      <vt:lpstr>PowerPoint-presentasjon</vt:lpstr>
      <vt:lpstr>PowerPoint-presentasjon</vt:lpstr>
      <vt:lpstr>PowerPoint-presentasjon</vt:lpstr>
      <vt:lpstr>PowerPoint-presentasjon</vt:lpstr>
      <vt:lpstr>PowerPoint-presentasjon</vt:lpstr>
      <vt:lpstr>Basic Premise of  MethylGenetic Nutrition</vt:lpstr>
      <vt:lpstr>Enzymes Make it Happen!</vt:lpstr>
      <vt:lpstr>Enzymes Make it Happen!</vt:lpstr>
      <vt:lpstr>PowerPoint-presentasjon</vt:lpstr>
      <vt:lpstr>Summary</vt:lpstr>
      <vt:lpstr>DNA 101</vt:lpstr>
      <vt:lpstr>Parents &amp; Genes  to Children</vt:lpstr>
      <vt:lpstr>DNA, Genes &amp; Chromosomes</vt:lpstr>
      <vt:lpstr>DNA – Making Enzymes</vt:lpstr>
      <vt:lpstr>What is a SNP? </vt:lpstr>
      <vt:lpstr>What is a SNP? </vt:lpstr>
      <vt:lpstr>Alleles:  Different expressions of genes</vt:lpstr>
      <vt:lpstr>SNPs</vt:lpstr>
      <vt:lpstr>Two Gene Variant</vt:lpstr>
      <vt:lpstr>Heterozygous Defect</vt:lpstr>
      <vt:lpstr>Homozygous Defect</vt:lpstr>
      <vt:lpstr>An Example of a SNP</vt:lpstr>
      <vt:lpstr>Heterozygous SNP</vt:lpstr>
      <vt:lpstr>Homozygous SNP</vt:lpstr>
      <vt:lpstr>What a SNP may do:</vt:lpstr>
      <vt:lpstr>So What Can Happen?</vt:lpstr>
      <vt:lpstr>So What Does this Mean?</vt:lpstr>
      <vt:lpstr>Summary</vt:lpstr>
      <vt:lpstr>So what does this all mean???</vt:lpstr>
      <vt:lpstr>The “Good Guys” &amp; the “Bad Guys”</vt:lpstr>
      <vt:lpstr>Example of Saliva Testing Data</vt:lpstr>
      <vt:lpstr>PowerPoint-presentasjon</vt:lpstr>
      <vt:lpstr>Contact Information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Contact Information</vt:lpstr>
      <vt:lpstr>PowerPoint-presentasjon</vt:lpstr>
      <vt:lpstr>PowerPoint-presentasjon</vt:lpstr>
      <vt:lpstr>PowerPoint-presentasjon</vt:lpstr>
      <vt:lpstr>PowerPoint-presentasjon</vt:lpstr>
      <vt:lpstr>Nrf2</vt:lpstr>
      <vt:lpstr>Nrf2</vt:lpstr>
      <vt:lpstr>PowerPoint-presentasjon</vt:lpstr>
      <vt:lpstr>PowerPoint-presentasjon</vt:lpstr>
      <vt:lpstr>PowerPoint-presentasjon</vt:lpstr>
      <vt:lpstr>PowerPoint-presentasjon</vt:lpstr>
      <vt:lpstr>PowerPoint-presentasjon</vt:lpstr>
      <vt:lpstr>PowerPoint-presentasjon</vt:lpstr>
      <vt:lpstr>Contact Information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Tina</dc:creator>
  <cp:lastModifiedBy>Siw Hansson</cp:lastModifiedBy>
  <cp:revision>115</cp:revision>
  <dcterms:created xsi:type="dcterms:W3CDTF">2016-11-30T00:05:14Z</dcterms:created>
  <dcterms:modified xsi:type="dcterms:W3CDTF">2017-04-23T22:38:41Z</dcterms:modified>
</cp:coreProperties>
</file>